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27"/>
  </p:notesMasterIdLst>
  <p:sldIdLst>
    <p:sldId id="257" r:id="rId4"/>
    <p:sldId id="266" r:id="rId5"/>
    <p:sldId id="269" r:id="rId6"/>
    <p:sldId id="277" r:id="rId7"/>
    <p:sldId id="281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76" r:id="rId24"/>
    <p:sldId id="267" r:id="rId25"/>
    <p:sldId id="265" r:id="rId26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BF"/>
    <a:srgbClr val="CFDEF3"/>
    <a:srgbClr val="006DBE"/>
    <a:srgbClr val="0066FF"/>
    <a:srgbClr val="0071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Objects="1" showGuides="1">
      <p:cViewPr>
        <p:scale>
          <a:sx n="75" d="100"/>
          <a:sy n="75" d="100"/>
        </p:scale>
        <p:origin x="-552" y="-1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2018/9/22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ECB52F-DE72-4A39-99F1-3BBCFA23651C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04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1559496" y="2579883"/>
            <a:ext cx="468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 </a:t>
            </a:r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关系数</a:t>
            </a:r>
            <a:r>
              <a:rPr lang="zh-CN" alt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据库结构</a:t>
            </a:r>
            <a:endParaRPr lang="en-US" altLang="zh-CN" sz="4000" b="1" dirty="0" smtClean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zh-CN" alt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及其形式化定义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4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08856" y="400506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37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关系（</a:t>
            </a:r>
            <a:r>
              <a:rPr lang="en-US" altLang="zh-CN" sz="2400" b="1" dirty="0">
                <a:latin typeface="Times New Roman" panose="02020603050405020304" pitchFamily="18" charset="0"/>
              </a:rPr>
              <a:t>Relation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0" name="Text Box 1052"/>
          <p:cNvSpPr txBox="1">
            <a:spLocks noChangeArrowheads="1"/>
          </p:cNvSpPr>
          <p:nvPr/>
        </p:nvSpPr>
        <p:spPr bwMode="auto">
          <a:xfrm>
            <a:off x="1559496" y="1484784"/>
            <a:ext cx="9489988" cy="501675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algn="just" eaLnBrk="1" hangingPunct="1">
              <a:buSzPct val="7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属性</a:t>
            </a:r>
          </a:p>
          <a:p>
            <a:pPr marL="342900" lvl="2" indent="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关系中不同列可以对应相同的</a:t>
            </a:r>
            <a:r>
              <a:rPr lang="zh-CN" altLang="en-US" dirty="0" smtClean="0">
                <a:latin typeface="Times New Roman" panose="02020603050405020304" pitchFamily="18" charset="0"/>
              </a:rPr>
              <a:t>域，为了</a:t>
            </a:r>
            <a:r>
              <a:rPr lang="zh-CN" altLang="en-US" dirty="0">
                <a:latin typeface="Times New Roman" panose="02020603050405020304" pitchFamily="18" charset="0"/>
              </a:rPr>
              <a:t>加以区分，必须对每列起一个名字，称为属性（</a:t>
            </a:r>
            <a:r>
              <a:rPr lang="en-US" altLang="zh-CN" dirty="0">
                <a:latin typeface="Times New Roman" panose="02020603050405020304" pitchFamily="18" charset="0"/>
              </a:rPr>
              <a:t>Attribute</a:t>
            </a:r>
            <a:r>
              <a:rPr lang="zh-CN" altLang="en-US" dirty="0" smtClean="0">
                <a:latin typeface="Times New Roman" panose="02020603050405020304" pitchFamily="18" charset="0"/>
              </a:rPr>
              <a:t>）。</a:t>
            </a:r>
            <a:r>
              <a:rPr lang="en-US" altLang="zh-CN" dirty="0" smtClean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目关系必有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个</a:t>
            </a:r>
            <a:r>
              <a:rPr lang="zh-CN" altLang="en-US" dirty="0" smtClean="0">
                <a:latin typeface="Times New Roman" panose="02020603050405020304" pitchFamily="18" charset="0"/>
              </a:rPr>
              <a:t>属性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marL="342000" lvl="2" indent="-342900" algn="just" eaLnBrk="1" hangingPunct="1">
              <a:buSzPct val="75000"/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</a:rPr>
              <a:t>码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342900" lvl="2" indent="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候选码（</a:t>
            </a:r>
            <a:r>
              <a:rPr lang="en-US" altLang="zh-CN" dirty="0">
                <a:latin typeface="Times New Roman" panose="02020603050405020304" pitchFamily="18" charset="0"/>
              </a:rPr>
              <a:t>Candidate key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若关系中的某一属性组的值能唯一地标识一个元组，则称该属性组为候选</a:t>
            </a:r>
            <a:r>
              <a:rPr lang="zh-CN" altLang="en-US" dirty="0" smtClean="0">
                <a:latin typeface="Times New Roman" panose="02020603050405020304" pitchFamily="18" charset="0"/>
              </a:rPr>
              <a:t>码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  <a:r>
              <a:rPr lang="zh-CN" altLang="en-US" dirty="0" smtClean="0">
                <a:latin typeface="Times New Roman" panose="02020603050405020304" pitchFamily="18" charset="0"/>
              </a:rPr>
              <a:t>简单</a:t>
            </a:r>
            <a:r>
              <a:rPr lang="zh-CN" altLang="en-US" dirty="0">
                <a:latin typeface="Times New Roman" panose="02020603050405020304" pitchFamily="18" charset="0"/>
              </a:rPr>
              <a:t>的</a:t>
            </a:r>
            <a:r>
              <a:rPr lang="zh-CN" altLang="en-US" dirty="0" smtClean="0">
                <a:latin typeface="Times New Roman" panose="02020603050405020304" pitchFamily="18" charset="0"/>
              </a:rPr>
              <a:t>情况，候选</a:t>
            </a:r>
            <a:r>
              <a:rPr lang="zh-CN" altLang="en-US" dirty="0">
                <a:latin typeface="Times New Roman" panose="02020603050405020304" pitchFamily="18" charset="0"/>
              </a:rPr>
              <a:t>码只包含一个属性</a:t>
            </a:r>
          </a:p>
          <a:p>
            <a:pPr marL="342900" lvl="2" indent="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全码（</a:t>
            </a:r>
            <a:r>
              <a:rPr lang="en-US" altLang="zh-CN" dirty="0">
                <a:latin typeface="Times New Roman" panose="02020603050405020304" pitchFamily="18" charset="0"/>
              </a:rPr>
              <a:t>All-key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最极端的情况：关系模式的所有属性组是这个关系模式的候选码，称为全</a:t>
            </a:r>
            <a:r>
              <a:rPr lang="zh-CN" altLang="en-US" dirty="0" smtClean="0">
                <a:latin typeface="Times New Roman" panose="02020603050405020304" pitchFamily="18" charset="0"/>
              </a:rPr>
              <a:t>码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marL="685800" lvl="2" indent="-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</a:rPr>
              <a:t>主码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 smtClean="0">
                <a:latin typeface="Times New Roman" panose="02020603050405020304" pitchFamily="18" charset="0"/>
              </a:rPr>
              <a:t>    若</a:t>
            </a:r>
            <a:r>
              <a:rPr lang="zh-CN" altLang="en-US" dirty="0">
                <a:latin typeface="Times New Roman" panose="02020603050405020304" pitchFamily="18" charset="0"/>
              </a:rPr>
              <a:t>一个关系有多个候选码，则选定其中一个为主码（</a:t>
            </a:r>
            <a:r>
              <a:rPr lang="en-US" altLang="zh-CN" dirty="0">
                <a:latin typeface="Times New Roman" panose="02020603050405020304" pitchFamily="18" charset="0"/>
              </a:rPr>
              <a:t>Primary key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 marL="685800" lvl="2" indent="-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主</a:t>
            </a:r>
            <a:r>
              <a:rPr lang="zh-CN" altLang="en-US" dirty="0" smtClean="0">
                <a:latin typeface="Times New Roman" panose="02020603050405020304" pitchFamily="18" charset="0"/>
              </a:rPr>
              <a:t>属性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</a:rPr>
              <a:t>Prime attribute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 smtClean="0">
                <a:latin typeface="Times New Roman" panose="02020603050405020304" pitchFamily="18" charset="0"/>
              </a:rPr>
              <a:t>    候选</a:t>
            </a:r>
            <a:r>
              <a:rPr lang="zh-CN" altLang="en-US" dirty="0">
                <a:latin typeface="Times New Roman" panose="02020603050405020304" pitchFamily="18" charset="0"/>
              </a:rPr>
              <a:t>码的诸属性称为主</a:t>
            </a:r>
            <a:r>
              <a:rPr lang="zh-CN" altLang="en-US" dirty="0" smtClean="0">
                <a:latin typeface="Times New Roman" panose="02020603050405020304" pitchFamily="18" charset="0"/>
              </a:rPr>
              <a:t>属性不</a:t>
            </a:r>
            <a:r>
              <a:rPr lang="zh-CN" altLang="en-US" dirty="0">
                <a:latin typeface="Times New Roman" panose="02020603050405020304" pitchFamily="18" charset="0"/>
              </a:rPr>
              <a:t>包含在任何侯选码中的属性称为非主</a:t>
            </a:r>
            <a:r>
              <a:rPr lang="zh-CN" altLang="en-US" dirty="0" smtClean="0">
                <a:latin typeface="Times New Roman" panose="02020603050405020304" pitchFamily="18" charset="0"/>
              </a:rPr>
              <a:t>属性或</a:t>
            </a:r>
            <a:r>
              <a:rPr lang="zh-CN" altLang="en-US" dirty="0">
                <a:latin typeface="Times New Roman" panose="02020603050405020304" pitchFamily="18" charset="0"/>
              </a:rPr>
              <a:t>非码</a:t>
            </a:r>
            <a:r>
              <a:rPr lang="zh-CN" altLang="en-US" dirty="0" smtClean="0">
                <a:latin typeface="Times New Roman" panose="02020603050405020304" pitchFamily="18" charset="0"/>
              </a:rPr>
              <a:t>属性</a:t>
            </a:r>
          </a:p>
        </p:txBody>
      </p:sp>
      <p:pic>
        <p:nvPicPr>
          <p:cNvPr id="5" name="Voice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4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1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2000"/>
    </mc:Choice>
    <mc:Fallback>
      <p:transition advTm="6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14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关系（</a:t>
            </a:r>
            <a:r>
              <a:rPr lang="en-US" altLang="zh-CN" sz="2400" b="1" dirty="0">
                <a:latin typeface="Times New Roman" panose="02020603050405020304" pitchFamily="18" charset="0"/>
              </a:rPr>
              <a:t>Relation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84584"/>
              </p:ext>
            </p:extLst>
          </p:nvPr>
        </p:nvGraphicFramePr>
        <p:xfrm>
          <a:off x="2731267" y="1954826"/>
          <a:ext cx="6768752" cy="41663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3006666436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1190107230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391007739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sz="24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sz="2400" b="1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sz="2400" b="1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2794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44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3345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724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24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78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49200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264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570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188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065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11284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88489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90677"/>
                  </a:ext>
                </a:extLst>
              </a:tr>
            </a:tbl>
          </a:graphicData>
        </a:graphic>
      </p:graphicFrame>
      <p:pic>
        <p:nvPicPr>
          <p:cNvPr id="4" name="Voice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0744" y="3933056"/>
            <a:ext cx="406400" cy="406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59496" y="1478837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D1×D2×D3</a:t>
            </a:r>
            <a:endParaRPr lang="zh-CN" altLang="en-US" b="1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27570"/>
              </p:ext>
            </p:extLst>
          </p:nvPr>
        </p:nvGraphicFramePr>
        <p:xfrm>
          <a:off x="2731267" y="1954826"/>
          <a:ext cx="6768752" cy="41663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3006666436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1190107230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391007739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sz="24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sz="2400" b="1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sz="2400" b="1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2794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44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3345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724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24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78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49200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264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570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188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065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11284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88489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90677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774206"/>
              </p:ext>
            </p:extLst>
          </p:nvPr>
        </p:nvGraphicFramePr>
        <p:xfrm>
          <a:off x="2731267" y="1954826"/>
          <a:ext cx="6768752" cy="41663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3006666436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1190107230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391007739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sz="24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sz="2400" b="1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sz="2400" b="1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2794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44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3345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724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24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78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49200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264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570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188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065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11284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88489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90677"/>
                  </a:ext>
                </a:extLst>
              </a:tr>
            </a:tbl>
          </a:graphicData>
        </a:graphic>
      </p:graphicFrame>
      <p:sp>
        <p:nvSpPr>
          <p:cNvPr id="13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416" y="3563724"/>
            <a:ext cx="1296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无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意义的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8408" y="5589240"/>
            <a:ext cx="1296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无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意义的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46213"/>
              </p:ext>
            </p:extLst>
          </p:nvPr>
        </p:nvGraphicFramePr>
        <p:xfrm>
          <a:off x="2711624" y="1966120"/>
          <a:ext cx="6768752" cy="146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1544976981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2148932168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1027935317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SUPERVISOR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SPECIALITY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POSTGRADUATE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6193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张清玫</a:t>
                      </a:r>
                      <a:endParaRPr lang="zh-CN" altLang="en-US" sz="1800" b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965779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张清玫</a:t>
                      </a:r>
                      <a:endParaRPr lang="zh-CN" altLang="en-US" sz="1800" b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823156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刘逸</a:t>
                      </a:r>
                      <a:endParaRPr lang="zh-CN" altLang="en-US" sz="1800" b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0943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608173"/>
              </p:ext>
            </p:extLst>
          </p:nvPr>
        </p:nvGraphicFramePr>
        <p:xfrm>
          <a:off x="2711624" y="1966120"/>
          <a:ext cx="6768752" cy="146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1544976981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2148932168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1027935317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SUPERVISOR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SPECIALITY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POSTGRADUATE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6193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张清玫</a:t>
                      </a:r>
                      <a:endParaRPr lang="zh-CN" altLang="en-US" sz="1800" b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965779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张清玫</a:t>
                      </a:r>
                      <a:endParaRPr lang="zh-CN" altLang="en-US" sz="1800" b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823156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刘逸</a:t>
                      </a:r>
                      <a:endParaRPr lang="zh-CN" altLang="en-US" sz="1800" b="1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0943"/>
                  </a:ext>
                </a:extLst>
              </a:tr>
            </a:tbl>
          </a:graphicData>
        </a:graphic>
      </p:graphicFrame>
      <p:sp>
        <p:nvSpPr>
          <p:cNvPr id="16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4432" y="2648140"/>
            <a:ext cx="1296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无重复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52914" y="4376338"/>
            <a:ext cx="455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主码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POSTGRADUATE</a:t>
            </a:r>
            <a:endParaRPr lang="zh-CN" altLang="en-US" sz="2000" b="1" baseline="0" dirty="0" smtClean="0">
              <a:latin typeface="+mj-ea"/>
              <a:ea typeface="+mj-ea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356166"/>
              </p:ext>
            </p:extLst>
          </p:nvPr>
        </p:nvGraphicFramePr>
        <p:xfrm>
          <a:off x="2711624" y="1966120"/>
          <a:ext cx="6768752" cy="146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1544976981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2148932168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1027935317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SUPERVISOR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SPECIALITY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POSTGRADUATE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6193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张清玫</a:t>
                      </a:r>
                      <a:endParaRPr lang="zh-CN" altLang="en-US" sz="18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965779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张清玫</a:t>
                      </a:r>
                      <a:endParaRPr lang="zh-CN" altLang="en-US" sz="18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823156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刘逸</a:t>
                      </a:r>
                      <a:endParaRPr lang="zh-CN" altLang="en-US" sz="1800" b="1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0943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74983"/>
              </p:ext>
            </p:extLst>
          </p:nvPr>
        </p:nvGraphicFramePr>
        <p:xfrm>
          <a:off x="2711624" y="1966120"/>
          <a:ext cx="6768752" cy="146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1544976981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2148932168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1027935317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SUPERVISOR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SPECIALITY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POSTGRADUATE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6193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张清玫</a:t>
                      </a:r>
                      <a:endParaRPr lang="zh-CN" altLang="en-US" sz="18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965779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张清玫</a:t>
                      </a:r>
                      <a:endParaRPr lang="zh-CN" altLang="en-US" sz="1800" b="1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823156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刘逸</a:t>
                      </a:r>
                      <a:endParaRPr lang="zh-CN" altLang="en-US" sz="1800" b="1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baseline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</a:p>
                  </a:txBody>
                  <a:tcPr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0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83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2000"/>
    </mc:Choice>
    <mc:Fallback>
      <p:transition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4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1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1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1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18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18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8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2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25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32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3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3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34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6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4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6" grpId="1"/>
      <p:bldP spid="13" grpId="0"/>
      <p:bldP spid="13" grpId="1"/>
      <p:bldP spid="14" grpId="0"/>
      <p:bldP spid="14" grpId="1"/>
      <p:bldP spid="16" grpId="0"/>
      <p:bldP spid="16" grpId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关系（</a:t>
            </a:r>
            <a:r>
              <a:rPr lang="en-US" altLang="zh-CN" sz="2400" b="1" dirty="0">
                <a:latin typeface="Times New Roman" panose="02020603050405020304" pitchFamily="18" charset="0"/>
              </a:rPr>
              <a:t>Relation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0" name="Text Box 1052"/>
          <p:cNvSpPr txBox="1">
            <a:spLocks noChangeArrowheads="1"/>
          </p:cNvSpPr>
          <p:nvPr/>
        </p:nvSpPr>
        <p:spPr bwMode="auto">
          <a:xfrm>
            <a:off x="1559496" y="1484784"/>
            <a:ext cx="9489988" cy="26161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algn="just" eaLnBrk="1" hangingPunct="1">
              <a:buSzPct val="7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三类关系</a:t>
            </a:r>
          </a:p>
          <a:p>
            <a:pPr marL="342900" lvl="2" indent="4572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基本关系（基本表或基表）</a:t>
            </a:r>
          </a:p>
          <a:p>
            <a:pPr marL="0" lvl="2" indent="45720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实际存在的表，是实际存储数据的逻辑表示</a:t>
            </a:r>
          </a:p>
          <a:p>
            <a:pPr marL="342900" lvl="2" indent="4572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查询表</a:t>
            </a:r>
          </a:p>
          <a:p>
            <a:pPr marL="0" lvl="2" indent="45720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查询结果对应的表</a:t>
            </a:r>
          </a:p>
          <a:p>
            <a:pPr marL="342900" lvl="2" indent="4572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视图表</a:t>
            </a:r>
          </a:p>
          <a:p>
            <a:pPr marL="0" lvl="2" indent="45720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由基本表或其他视图表导出的表，是虚表，不</a:t>
            </a:r>
            <a:r>
              <a:rPr lang="zh-CN" altLang="en-US" dirty="0" smtClean="0">
                <a:latin typeface="Times New Roman" panose="02020603050405020304" pitchFamily="18" charset="0"/>
              </a:rPr>
              <a:t>对应</a:t>
            </a:r>
            <a:r>
              <a:rPr lang="zh-CN" altLang="en-US" dirty="0">
                <a:latin typeface="Times New Roman" panose="02020603050405020304" pitchFamily="18" charset="0"/>
              </a:rPr>
              <a:t>实际存储的数据</a:t>
            </a:r>
          </a:p>
        </p:txBody>
      </p:sp>
      <p:pic>
        <p:nvPicPr>
          <p:cNvPr id="4" name="Voice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6000"/>
    </mc:Choice>
    <mc:Fallback>
      <p:transition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714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关系（</a:t>
            </a:r>
            <a:r>
              <a:rPr lang="en-US" altLang="zh-CN" sz="2400" b="1" dirty="0">
                <a:latin typeface="Times New Roman" panose="02020603050405020304" pitchFamily="18" charset="0"/>
              </a:rPr>
              <a:t>Relation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0" name="Text Box 1052"/>
          <p:cNvSpPr txBox="1">
            <a:spLocks noChangeArrowheads="1"/>
          </p:cNvSpPr>
          <p:nvPr/>
        </p:nvSpPr>
        <p:spPr bwMode="auto">
          <a:xfrm>
            <a:off x="1559496" y="1484784"/>
            <a:ext cx="9489988" cy="298543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algn="just" eaLnBrk="1" hangingPunct="1">
              <a:buSzPct val="7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基本关系的性质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① 列是同质的（</a:t>
            </a:r>
            <a:r>
              <a:rPr lang="en-US" altLang="zh-CN" dirty="0">
                <a:latin typeface="Times New Roman" panose="02020603050405020304" pitchFamily="18" charset="0"/>
              </a:rPr>
              <a:t>Homogeneous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② 不同的列可出自同一个域</a:t>
            </a:r>
          </a:p>
          <a:p>
            <a:pPr marL="342900" lvl="2" indent="4572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其中的每一列称为一个属性</a:t>
            </a:r>
          </a:p>
          <a:p>
            <a:pPr marL="342900" lvl="2" indent="4572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不同的属性要给予不同的属性名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③ 列的顺序无所谓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</a:rPr>
              <a:t>，列的次序可以任意交换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④ 任意两个元组的候选码不能相同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⑤ 行的顺序无所谓，行的次序可以任意交换</a:t>
            </a:r>
          </a:p>
        </p:txBody>
      </p:sp>
      <p:pic>
        <p:nvPicPr>
          <p:cNvPr id="5" name="Voice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7890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1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000"/>
    </mc:Choice>
    <mc:Fallback>
      <p:transition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972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关系（</a:t>
            </a:r>
            <a:r>
              <a:rPr lang="en-US" altLang="zh-CN" sz="2400" b="1" dirty="0">
                <a:latin typeface="Times New Roman" panose="02020603050405020304" pitchFamily="18" charset="0"/>
              </a:rPr>
              <a:t>Relation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0" name="Text Box 1052"/>
          <p:cNvSpPr txBox="1">
            <a:spLocks noChangeArrowheads="1"/>
          </p:cNvSpPr>
          <p:nvPr/>
        </p:nvSpPr>
        <p:spPr bwMode="auto">
          <a:xfrm>
            <a:off x="1559496" y="1484784"/>
            <a:ext cx="9489988" cy="298543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algn="just" eaLnBrk="1" hangingPunct="1">
              <a:buSzPct val="7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基本关系的性质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① 列是同质的（</a:t>
            </a:r>
            <a:r>
              <a:rPr lang="en-US" altLang="zh-CN" dirty="0">
                <a:latin typeface="Times New Roman" panose="02020603050405020304" pitchFamily="18" charset="0"/>
              </a:rPr>
              <a:t>Homogeneous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② 不同的列可出自同一个域</a:t>
            </a:r>
          </a:p>
          <a:p>
            <a:pPr marL="342900" lvl="2" indent="4572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其中的每一列称为一个属性</a:t>
            </a:r>
          </a:p>
          <a:p>
            <a:pPr marL="342900" lvl="2" indent="4572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不同的属性要给予不同的属性名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③ 列的顺序无所谓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</a:rPr>
              <a:t>，列的次序可以任意交换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④ 任意两个元组的候选码不能相同</a:t>
            </a:r>
          </a:p>
          <a:p>
            <a:pPr marL="34290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⑤ 行的顺序无所谓，行的次序可以任意交换</a:t>
            </a:r>
          </a:p>
        </p:txBody>
      </p:sp>
      <p:sp>
        <p:nvSpPr>
          <p:cNvPr id="7" name="Text Box 1052"/>
          <p:cNvSpPr txBox="1">
            <a:spLocks noChangeArrowheads="1"/>
          </p:cNvSpPr>
          <p:nvPr/>
        </p:nvSpPr>
        <p:spPr bwMode="auto">
          <a:xfrm>
            <a:off x="1919536" y="4437112"/>
            <a:ext cx="9489988" cy="76944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2" indent="0" algn="just" eaLnBrk="1" hangingPunct="1">
              <a:buSzPct val="7500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⑥</a:t>
            </a:r>
            <a:r>
              <a:rPr lang="zh-CN" altLang="en-US" dirty="0" smtClean="0">
                <a:latin typeface="Times New Roman" panose="02020603050405020304" pitchFamily="18" charset="0"/>
              </a:rPr>
              <a:t>分量</a:t>
            </a:r>
            <a:r>
              <a:rPr lang="zh-CN" altLang="en-US" dirty="0">
                <a:latin typeface="Times New Roman" panose="02020603050405020304" pitchFamily="18" charset="0"/>
              </a:rPr>
              <a:t>必须取原子值</a:t>
            </a:r>
          </a:p>
          <a:p>
            <a:pPr marL="342900" lvl="2" indent="-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这是规范条件中最基本的一</a:t>
            </a:r>
            <a:r>
              <a:rPr lang="zh-CN" altLang="en-US" dirty="0" smtClean="0">
                <a:latin typeface="Times New Roman" panose="02020603050405020304" pitchFamily="18" charset="0"/>
              </a:rPr>
              <a:t>条，即</a:t>
            </a:r>
            <a:r>
              <a:rPr lang="zh-CN" altLang="en-US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不允许表中有表</a:t>
            </a:r>
            <a:endParaRPr lang="zh-CN" altLang="en-US" dirty="0">
              <a:solidFill>
                <a:srgbClr val="0071C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Voice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32792" y="3632200"/>
            <a:ext cx="406400" cy="4064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16B603F-02DF-4AAC-9592-BC76D0B02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20435"/>
              </p:ext>
            </p:extLst>
          </p:nvPr>
        </p:nvGraphicFramePr>
        <p:xfrm>
          <a:off x="6268994" y="1370385"/>
          <a:ext cx="5472607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9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PG1</a:t>
                      </a:r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PG2</a:t>
                      </a:r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6B603F-02DF-4AAC-9592-BC76D0B02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785750"/>
              </p:ext>
            </p:extLst>
          </p:nvPr>
        </p:nvGraphicFramePr>
        <p:xfrm>
          <a:off x="6268994" y="1370385"/>
          <a:ext cx="5472607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9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altLang="en-US" sz="1800" b="1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PG1</a:t>
                      </a:r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PG2</a:t>
                      </a:r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1" i="0" kern="12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1" marR="91431" marT="45700" marB="4570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416" y="3036611"/>
            <a:ext cx="1296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表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中有表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981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00"/>
    </mc:Choice>
    <mc:Fallback>
      <p:transition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5972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1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模式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什么是关系模式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553883" cy="34932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关系模式（</a:t>
            </a:r>
            <a:r>
              <a:rPr lang="en-US" altLang="zh-CN" sz="2000" dirty="0">
                <a:latin typeface="Times New Roman" panose="02020603050405020304" pitchFamily="18" charset="0"/>
              </a:rPr>
              <a:t>Relation Schema</a:t>
            </a:r>
            <a:r>
              <a:rPr lang="zh-CN" altLang="en-US" sz="2000" dirty="0">
                <a:latin typeface="Times New Roman" panose="02020603050405020304" pitchFamily="18" charset="0"/>
              </a:rPr>
              <a:t>）是型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关系是值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关系模式是对关系的描述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元组集合的结构</a:t>
            </a:r>
          </a:p>
          <a:p>
            <a:pPr marL="1085850" lvl="1" eaLnBrk="1" hangingPunct="1">
              <a:spcBef>
                <a:spcPct val="50000"/>
              </a:spcBef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Times New Roman" panose="02020603050405020304" pitchFamily="18" charset="0"/>
              </a:rPr>
              <a:t>属性构成</a:t>
            </a:r>
          </a:p>
          <a:p>
            <a:pPr marL="1085850" lvl="1" eaLnBrk="1" hangingPunct="1">
              <a:spcBef>
                <a:spcPct val="50000"/>
              </a:spcBef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Times New Roman" panose="02020603050405020304" pitchFamily="18" charset="0"/>
              </a:rPr>
              <a:t>属性来自的域           </a:t>
            </a:r>
          </a:p>
          <a:p>
            <a:pPr marL="1085850" lvl="1" eaLnBrk="1" hangingPunct="1">
              <a:spcBef>
                <a:spcPct val="50000"/>
              </a:spcBef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Times New Roman" panose="02020603050405020304" pitchFamily="18" charset="0"/>
              </a:rPr>
              <a:t>属性与域之间的映象关系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完整性约束条件</a:t>
            </a:r>
          </a:p>
        </p:txBody>
      </p:sp>
      <p:pic>
        <p:nvPicPr>
          <p:cNvPr id="5" name="Voice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632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61530"/>
      </p:ext>
    </p:extLst>
  </p:cSld>
  <p:clrMapOvr>
    <a:masterClrMapping/>
  </p:clrMapOvr>
  <p:transition spd="slow" advTm="2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4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模式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定义关系模式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553883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关系模式可以形式化地表示为：</a:t>
            </a:r>
          </a:p>
        </p:txBody>
      </p:sp>
      <p:sp>
        <p:nvSpPr>
          <p:cNvPr id="7" name="Text Box 1052"/>
          <p:cNvSpPr txBox="1">
            <a:spLocks noChangeArrowheads="1"/>
          </p:cNvSpPr>
          <p:nvPr/>
        </p:nvSpPr>
        <p:spPr bwMode="auto">
          <a:xfrm>
            <a:off x="2351585" y="1887215"/>
            <a:ext cx="7848871" cy="426335"/>
          </a:xfrm>
          <a:prstGeom prst="rect">
            <a:avLst/>
          </a:prstGeom>
          <a:noFill/>
          <a:ln w="19050">
            <a:solidFill>
              <a:srgbClr val="0071C1"/>
            </a:solidFill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eaLnBrk="1" hangingPunct="1">
              <a:lnSpc>
                <a:spcPct val="120000"/>
              </a:lnSpc>
              <a:buNone/>
            </a:pPr>
            <a:r>
              <a:rPr lang="en-US" altLang="zh-CN" sz="2000" i="1" dirty="0" smtClean="0">
                <a:latin typeface="Times New Roman" panose="02020603050405020304" pitchFamily="18" charset="0"/>
              </a:rPr>
              <a:t>R</a:t>
            </a:r>
            <a:r>
              <a:rPr lang="zh-CN" altLang="en-US" sz="2000" i="1" dirty="0">
                <a:latin typeface="Times New Roman" panose="02020603050405020304" pitchFamily="18" charset="0"/>
              </a:rPr>
              <a:t>（</a:t>
            </a:r>
            <a:r>
              <a:rPr lang="en-US" altLang="zh-CN" sz="2000" i="1" dirty="0">
                <a:latin typeface="Times New Roman" panose="02020603050405020304" pitchFamily="18" charset="0"/>
              </a:rPr>
              <a:t>U</a:t>
            </a:r>
            <a:r>
              <a:rPr lang="zh-CN" altLang="en-US" sz="2000" i="1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zh-CN" altLang="en-US" sz="2000" i="1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DOM</a:t>
            </a:r>
            <a:r>
              <a:rPr lang="zh-CN" altLang="en-US" sz="2000" i="1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F</a:t>
            </a:r>
            <a:r>
              <a:rPr lang="zh-CN" altLang="en-US" sz="2000" i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8" name="Text Box 1052"/>
          <p:cNvSpPr txBox="1">
            <a:spLocks noChangeArrowheads="1"/>
          </p:cNvSpPr>
          <p:nvPr/>
        </p:nvSpPr>
        <p:spPr bwMode="auto">
          <a:xfrm>
            <a:off x="1819058" y="2448165"/>
            <a:ext cx="8553883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其中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R </a:t>
            </a:r>
            <a:r>
              <a:rPr lang="zh-CN" altLang="en-US" sz="2000" dirty="0">
                <a:latin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关系</a:t>
            </a:r>
            <a:r>
              <a:rPr lang="zh-CN" altLang="en-US" sz="2000" dirty="0">
                <a:latin typeface="Times New Roman" panose="02020603050405020304" pitchFamily="18" charset="0"/>
              </a:rPr>
              <a:t>名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U  </a:t>
            </a:r>
            <a:r>
              <a:rPr lang="zh-CN" altLang="en-US" sz="2000" dirty="0">
                <a:latin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组成</a:t>
            </a:r>
            <a:r>
              <a:rPr lang="zh-CN" altLang="en-US" sz="2000" dirty="0">
                <a:latin typeface="Times New Roman" panose="02020603050405020304" pitchFamily="18" charset="0"/>
              </a:rPr>
              <a:t>该关系的属性名集合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D  </a:t>
            </a:r>
            <a:r>
              <a:rPr lang="zh-CN" altLang="en-US" sz="2000" dirty="0">
                <a:latin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</a:rPr>
              <a:t>中属性所来自的域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DOM   </a:t>
            </a:r>
            <a:r>
              <a:rPr lang="zh-CN" altLang="en-US" sz="2000" dirty="0">
                <a:latin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属性</a:t>
            </a:r>
            <a:r>
              <a:rPr lang="zh-CN" altLang="en-US" sz="2000" dirty="0">
                <a:latin typeface="Times New Roman" panose="02020603050405020304" pitchFamily="18" charset="0"/>
              </a:rPr>
              <a:t>向域的映象集合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F  </a:t>
            </a:r>
            <a:r>
              <a:rPr lang="zh-CN" altLang="en-US" sz="2000" dirty="0">
                <a:latin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属性</a:t>
            </a:r>
            <a:r>
              <a:rPr lang="zh-CN" altLang="en-US" sz="2000" dirty="0">
                <a:latin typeface="Times New Roman" panose="02020603050405020304" pitchFamily="18" charset="0"/>
              </a:rPr>
              <a:t>间数据的依赖关系的集合</a:t>
            </a:r>
          </a:p>
        </p:txBody>
      </p:sp>
      <p:pic>
        <p:nvPicPr>
          <p:cNvPr id="4" name="Voice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752" y="33655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4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6000"/>
    </mc:Choice>
    <mc:Fallback>
      <p:transition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1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" grpId="0"/>
      <p:bldP spid="24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模式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定义关系模式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553883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关系模式可以形式化地表示为：</a:t>
            </a:r>
          </a:p>
        </p:txBody>
      </p:sp>
      <p:sp>
        <p:nvSpPr>
          <p:cNvPr id="7" name="Text Box 1052"/>
          <p:cNvSpPr txBox="1">
            <a:spLocks noChangeArrowheads="1"/>
          </p:cNvSpPr>
          <p:nvPr/>
        </p:nvSpPr>
        <p:spPr bwMode="auto">
          <a:xfrm>
            <a:off x="2351585" y="1887215"/>
            <a:ext cx="7848871" cy="426335"/>
          </a:xfrm>
          <a:prstGeom prst="rect">
            <a:avLst/>
          </a:prstGeom>
          <a:noFill/>
          <a:ln w="19050">
            <a:solidFill>
              <a:srgbClr val="0071C1"/>
            </a:solidFill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eaLnBrk="1" hangingPunct="1">
              <a:lnSpc>
                <a:spcPct val="120000"/>
              </a:lnSpc>
              <a:buNone/>
            </a:pPr>
            <a:r>
              <a:rPr lang="en-US" altLang="zh-CN" sz="2000" i="1" dirty="0" smtClean="0">
                <a:latin typeface="Times New Roman" panose="02020603050405020304" pitchFamily="18" charset="0"/>
              </a:rPr>
              <a:t>R</a:t>
            </a:r>
            <a:r>
              <a:rPr lang="zh-CN" altLang="en-US" sz="2000" i="1" dirty="0">
                <a:latin typeface="Times New Roman" panose="02020603050405020304" pitchFamily="18" charset="0"/>
              </a:rPr>
              <a:t>（</a:t>
            </a:r>
            <a:r>
              <a:rPr lang="en-US" altLang="zh-CN" sz="2000" i="1" dirty="0">
                <a:latin typeface="Times New Roman" panose="02020603050405020304" pitchFamily="18" charset="0"/>
              </a:rPr>
              <a:t>U</a:t>
            </a:r>
            <a:r>
              <a:rPr lang="zh-CN" altLang="en-US" sz="2000" i="1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zh-CN" altLang="en-US" sz="2000" i="1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DOM</a:t>
            </a:r>
            <a:r>
              <a:rPr lang="zh-CN" altLang="en-US" sz="2000" i="1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F</a:t>
            </a:r>
            <a:r>
              <a:rPr lang="zh-CN" altLang="en-US" sz="2000" i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8" name="Text Box 1052"/>
          <p:cNvSpPr txBox="1">
            <a:spLocks noChangeArrowheads="1"/>
          </p:cNvSpPr>
          <p:nvPr/>
        </p:nvSpPr>
        <p:spPr bwMode="auto">
          <a:xfrm>
            <a:off x="1819058" y="2448165"/>
            <a:ext cx="9101478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] 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导师</a:t>
            </a:r>
            <a:r>
              <a:rPr lang="zh-CN" altLang="en-US" sz="2000" dirty="0">
                <a:latin typeface="Times New Roman" panose="02020603050405020304" pitchFamily="18" charset="0"/>
              </a:rPr>
              <a:t>和研究生出自同一个域</a:t>
            </a:r>
            <a:r>
              <a:rPr lang="en-US" altLang="zh-CN" sz="2000" dirty="0">
                <a:latin typeface="Times New Roman" panose="02020603050405020304" pitchFamily="18" charset="0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，取</a:t>
            </a:r>
            <a:r>
              <a:rPr lang="zh-CN" altLang="en-US" sz="2000" dirty="0">
                <a:latin typeface="Times New Roman" panose="02020603050405020304" pitchFamily="18" charset="0"/>
              </a:rPr>
              <a:t>不同的属性名，并在模式中定义属性向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域的</a:t>
            </a:r>
            <a:r>
              <a:rPr lang="zh-CN" altLang="en-US" sz="2000" dirty="0">
                <a:latin typeface="Times New Roman" panose="02020603050405020304" pitchFamily="18" charset="0"/>
              </a:rPr>
              <a:t>映象，即说明它们分别出自哪个域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9" name="Text Box 1052"/>
          <p:cNvSpPr txBox="1">
            <a:spLocks noChangeArrowheads="1"/>
          </p:cNvSpPr>
          <p:nvPr/>
        </p:nvSpPr>
        <p:spPr bwMode="auto">
          <a:xfrm>
            <a:off x="3575720" y="3232393"/>
            <a:ext cx="4708990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DOM</a:t>
            </a:r>
            <a:r>
              <a:rPr lang="zh-CN" altLang="en-US" sz="2000" dirty="0"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</a:rPr>
              <a:t>SUPERVISOR-PERSON</a:t>
            </a:r>
            <a:r>
              <a:rPr lang="zh-CN" altLang="en-US" sz="2000" dirty="0">
                <a:latin typeface="Times New Roman" panose="02020603050405020304" pitchFamily="18" charset="0"/>
              </a:rPr>
              <a:t>）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= DOM</a:t>
            </a:r>
            <a:r>
              <a:rPr lang="zh-CN" altLang="en-US" sz="2000" dirty="0"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</a:rPr>
              <a:t>POSTGRADUATE-PERSON</a:t>
            </a:r>
            <a:r>
              <a:rPr lang="zh-CN" altLang="en-US" sz="2000" dirty="0">
                <a:latin typeface="Times New Roman" panose="02020603050405020304" pitchFamily="18" charset="0"/>
              </a:rPr>
              <a:t>）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= PERSON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0" name="Text Box 1052"/>
          <p:cNvSpPr txBox="1">
            <a:spLocks noChangeArrowheads="1"/>
          </p:cNvSpPr>
          <p:nvPr/>
        </p:nvSpPr>
        <p:spPr bwMode="auto">
          <a:xfrm>
            <a:off x="1819058" y="4638625"/>
            <a:ext cx="9101478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关系模式通常可以简记为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	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             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R </a:t>
            </a:r>
            <a:r>
              <a:rPr lang="en-US" altLang="zh-CN" sz="2000" dirty="0">
                <a:latin typeface="Times New Roman" panose="02020603050405020304" pitchFamily="18" charset="0"/>
              </a:rPr>
              <a:t>(U)    </a:t>
            </a:r>
            <a:r>
              <a:rPr lang="zh-CN" altLang="en-US" sz="2000" dirty="0">
                <a:latin typeface="Times New Roman" panose="02020603050405020304" pitchFamily="18" charset="0"/>
              </a:rPr>
              <a:t>或    </a:t>
            </a:r>
            <a:r>
              <a:rPr lang="en-US" altLang="zh-CN" sz="2000" dirty="0">
                <a:latin typeface="Times New Roman" panose="02020603050405020304" pitchFamily="18" charset="0"/>
              </a:rPr>
              <a:t>R (A1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A2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An)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</a:rPr>
              <a:t>R: </a:t>
            </a:r>
            <a:r>
              <a:rPr lang="zh-CN" altLang="en-US" sz="2000" dirty="0">
                <a:latin typeface="Times New Roman" panose="02020603050405020304" pitchFamily="18" charset="0"/>
              </a:rPr>
              <a:t>关系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名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	A1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A2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An  : </a:t>
            </a:r>
            <a:r>
              <a:rPr lang="zh-CN" altLang="en-US" sz="2000" dirty="0">
                <a:latin typeface="Times New Roman" panose="02020603050405020304" pitchFamily="18" charset="0"/>
              </a:rPr>
              <a:t>属性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名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1" name="Text Box 1052"/>
          <p:cNvSpPr txBox="1">
            <a:spLocks noChangeArrowheads="1"/>
          </p:cNvSpPr>
          <p:nvPr/>
        </p:nvSpPr>
        <p:spPr bwMode="auto">
          <a:xfrm>
            <a:off x="1819058" y="5981218"/>
            <a:ext cx="9101478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</a:rPr>
              <a:t>注</a:t>
            </a:r>
            <a:r>
              <a:rPr lang="zh-CN" altLang="en-US" sz="2000" dirty="0">
                <a:latin typeface="Times New Roman" panose="02020603050405020304" pitchFamily="18" charset="0"/>
              </a:rPr>
              <a:t>：域名及属性向域的映象常常直接说明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为属性</a:t>
            </a:r>
            <a:r>
              <a:rPr lang="zh-CN" altLang="en-US" sz="2000" dirty="0">
                <a:latin typeface="Times New Roman" panose="02020603050405020304" pitchFamily="18" charset="0"/>
              </a:rPr>
              <a:t>的类型、长度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5" name="Voice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60816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1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7000"/>
    </mc:Choice>
    <mc:Fallback>
      <p:transition advTm="3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4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模式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关系模式与关系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553883" cy="36317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关系模式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对关系的描述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静态的、稳定的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关系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关系模式在某一时刻的状态或内容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动态的、随时间不断变化的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关系模式和关系往往笼统称为关系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通过</a:t>
            </a:r>
            <a:r>
              <a:rPr lang="zh-CN" altLang="en-US" sz="2000" dirty="0">
                <a:latin typeface="Times New Roman" panose="02020603050405020304" pitchFamily="18" charset="0"/>
              </a:rPr>
              <a:t>上下文加以区别</a:t>
            </a:r>
          </a:p>
        </p:txBody>
      </p:sp>
      <p:pic>
        <p:nvPicPr>
          <p:cNvPr id="5" name="Voice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25080" y="344251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56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7000"/>
    </mc:Choice>
    <mc:Fallback>
      <p:transition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关系数据库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985932" cy="209288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0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在</a:t>
            </a:r>
            <a:r>
              <a:rPr lang="zh-CN" altLang="en-US" sz="2000" dirty="0">
                <a:latin typeface="Times New Roman" panose="02020603050405020304" pitchFamily="18" charset="0"/>
              </a:rPr>
              <a:t>一个给定的应用领域中，所有关系的集合构成一个关系数据库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关系数据库的型与值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关系数据库的型</a:t>
            </a:r>
            <a:r>
              <a:rPr lang="en-US" altLang="zh-CN" sz="2000" dirty="0">
                <a:latin typeface="Times New Roman" panose="02020603050405020304" pitchFamily="18" charset="0"/>
              </a:rPr>
              <a:t>: </a:t>
            </a:r>
            <a:r>
              <a:rPr lang="zh-CN" altLang="en-US" sz="2000" dirty="0">
                <a:latin typeface="Times New Roman" panose="02020603050405020304" pitchFamily="18" charset="0"/>
              </a:rPr>
              <a:t>关系数据库模式，是对关系数据库的描述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关系数据库的值</a:t>
            </a:r>
            <a:r>
              <a:rPr lang="en-US" altLang="zh-CN" sz="2000" dirty="0">
                <a:latin typeface="Times New Roman" panose="02020603050405020304" pitchFamily="18" charset="0"/>
              </a:rPr>
              <a:t>: </a:t>
            </a:r>
            <a:r>
              <a:rPr lang="zh-CN" altLang="en-US" sz="2000" dirty="0">
                <a:latin typeface="Times New Roman" panose="02020603050405020304" pitchFamily="18" charset="0"/>
              </a:rPr>
              <a:t>关系模式在某一时刻对应的关系的集合，通常称为关系数据库</a:t>
            </a:r>
          </a:p>
        </p:txBody>
      </p:sp>
      <p:pic>
        <p:nvPicPr>
          <p:cNvPr id="4" name="Voice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5056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83712"/>
      </p:ext>
    </p:extLst>
  </p:cSld>
  <p:clrMapOvr>
    <a:masterClrMapping/>
  </p:clrMapOvr>
  <p:transition spd="slow" advTm="29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815" y="3389910"/>
            <a:ext cx="1118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关系模型</a:t>
            </a:r>
            <a:endParaRPr lang="zh-CN" altLang="en-US" sz="1800" dirty="0">
              <a:solidFill>
                <a:srgbClr val="0071C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左大括号 5"/>
          <p:cNvSpPr/>
          <p:nvPr/>
        </p:nvSpPr>
        <p:spPr bwMode="auto">
          <a:xfrm>
            <a:off x="4620013" y="2782488"/>
            <a:ext cx="286575" cy="1584176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160" y="2615327"/>
            <a:ext cx="16326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关系数据结构</a:t>
            </a:r>
            <a:endParaRPr lang="zh-CN" altLang="en-US" sz="1800" dirty="0">
              <a:solidFill>
                <a:srgbClr val="0071C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159" y="3398663"/>
            <a:ext cx="2126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关系操作集合</a:t>
            </a:r>
            <a:endParaRPr lang="zh-CN" altLang="en-US" sz="1800" dirty="0">
              <a:solidFill>
                <a:srgbClr val="0071C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159" y="4181998"/>
            <a:ext cx="2771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关系完整性约束条件</a:t>
            </a:r>
            <a:endParaRPr lang="zh-CN" altLang="en-US" sz="1800" dirty="0">
              <a:solidFill>
                <a:srgbClr val="0071C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40465" y="251937"/>
            <a:ext cx="331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F4BA485-C646-4270-B44B-0DA5B8DDC3E0}"/>
              </a:ext>
            </a:extLst>
          </p:cNvPr>
          <p:cNvSpPr/>
          <p:nvPr/>
        </p:nvSpPr>
        <p:spPr>
          <a:xfrm>
            <a:off x="4102377" y="3592226"/>
            <a:ext cx="1072631" cy="1329392"/>
          </a:xfrm>
          <a:custGeom>
            <a:avLst/>
            <a:gdLst>
              <a:gd name="connsiteX0" fmla="*/ 0 w 271118"/>
              <a:gd name="connsiteY0" fmla="*/ 0 h 320419"/>
              <a:gd name="connsiteX1" fmla="*/ 135559 w 271118"/>
              <a:gd name="connsiteY1" fmla="*/ 0 h 320419"/>
              <a:gd name="connsiteX2" fmla="*/ 135559 w 271118"/>
              <a:gd name="connsiteY2" fmla="*/ 320419 h 320419"/>
              <a:gd name="connsiteX3" fmla="*/ 271118 w 271118"/>
              <a:gd name="connsiteY3" fmla="*/ 320419 h 3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320419">
                <a:moveTo>
                  <a:pt x="0" y="0"/>
                </a:moveTo>
                <a:lnTo>
                  <a:pt x="135559" y="0"/>
                </a:lnTo>
                <a:lnTo>
                  <a:pt x="135559" y="320419"/>
                </a:lnTo>
                <a:lnTo>
                  <a:pt x="271118" y="320419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765" tIns="149716" rIns="137767" bIns="149717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b="1" kern="120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D9CB990-13E2-42A0-81A3-7AAEBE5F15D0}"/>
              </a:ext>
            </a:extLst>
          </p:cNvPr>
          <p:cNvSpPr/>
          <p:nvPr/>
        </p:nvSpPr>
        <p:spPr>
          <a:xfrm flipV="1">
            <a:off x="4102377" y="3592225"/>
            <a:ext cx="1072631" cy="437478"/>
          </a:xfrm>
          <a:custGeom>
            <a:avLst/>
            <a:gdLst>
              <a:gd name="connsiteX0" fmla="*/ 0 w 271118"/>
              <a:gd name="connsiteY0" fmla="*/ 320419 h 320419"/>
              <a:gd name="connsiteX1" fmla="*/ 135559 w 271118"/>
              <a:gd name="connsiteY1" fmla="*/ 320419 h 320419"/>
              <a:gd name="connsiteX2" fmla="*/ 135559 w 271118"/>
              <a:gd name="connsiteY2" fmla="*/ 0 h 320419"/>
              <a:gd name="connsiteX3" fmla="*/ 271118 w 271118"/>
              <a:gd name="connsiteY3" fmla="*/ 0 h 3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320419">
                <a:moveTo>
                  <a:pt x="0" y="320419"/>
                </a:moveTo>
                <a:lnTo>
                  <a:pt x="135559" y="32041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765" tIns="149717" rIns="137767" bIns="14971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b="1" kern="120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777871F-A017-4A7C-83DE-5667606AC74D}"/>
              </a:ext>
            </a:extLst>
          </p:cNvPr>
          <p:cNvSpPr/>
          <p:nvPr/>
        </p:nvSpPr>
        <p:spPr>
          <a:xfrm>
            <a:off x="4102377" y="3088225"/>
            <a:ext cx="1072631" cy="504000"/>
          </a:xfrm>
          <a:custGeom>
            <a:avLst/>
            <a:gdLst>
              <a:gd name="connsiteX0" fmla="*/ 0 w 271118"/>
              <a:gd name="connsiteY0" fmla="*/ 961259 h 961259"/>
              <a:gd name="connsiteX1" fmla="*/ 135559 w 271118"/>
              <a:gd name="connsiteY1" fmla="*/ 961259 h 961259"/>
              <a:gd name="connsiteX2" fmla="*/ 135559 w 271118"/>
              <a:gd name="connsiteY2" fmla="*/ 0 h 961259"/>
              <a:gd name="connsiteX3" fmla="*/ 271118 w 271118"/>
              <a:gd name="connsiteY3" fmla="*/ 0 h 9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961259">
                <a:moveTo>
                  <a:pt x="0" y="961259"/>
                </a:moveTo>
                <a:lnTo>
                  <a:pt x="135559" y="96125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290" tIns="455661" rIns="123290" bIns="45566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b="1" kern="12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99DC2E1-8563-43F8-A3A6-F25B068CC762}"/>
              </a:ext>
            </a:extLst>
          </p:cNvPr>
          <p:cNvSpPr/>
          <p:nvPr/>
        </p:nvSpPr>
        <p:spPr>
          <a:xfrm>
            <a:off x="4102377" y="2235037"/>
            <a:ext cx="1072631" cy="1357188"/>
          </a:xfrm>
          <a:custGeom>
            <a:avLst/>
            <a:gdLst>
              <a:gd name="connsiteX0" fmla="*/ 0 w 271118"/>
              <a:gd name="connsiteY0" fmla="*/ 1602098 h 1602098"/>
              <a:gd name="connsiteX1" fmla="*/ 135559 w 271118"/>
              <a:gd name="connsiteY1" fmla="*/ 1602098 h 1602098"/>
              <a:gd name="connsiteX2" fmla="*/ 135559 w 271118"/>
              <a:gd name="connsiteY2" fmla="*/ 0 h 1602098"/>
              <a:gd name="connsiteX3" fmla="*/ 271118 w 271118"/>
              <a:gd name="connsiteY3" fmla="*/ 0 h 160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602098">
                <a:moveTo>
                  <a:pt x="0" y="1602098"/>
                </a:moveTo>
                <a:lnTo>
                  <a:pt x="135559" y="1602098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637" tIns="760427" rIns="107638" bIns="760428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00" b="1" kern="1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EAA0F50C-8B96-4C4D-8916-94512BA0A5CD}"/>
              </a:ext>
            </a:extLst>
          </p:cNvPr>
          <p:cNvSpPr/>
          <p:nvPr/>
        </p:nvSpPr>
        <p:spPr>
          <a:xfrm>
            <a:off x="5164742" y="1977393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dirty="0" smtClean="0">
                <a:solidFill>
                  <a:schemeClr val="tx1"/>
                </a:solidFill>
              </a:rPr>
              <a:t>关系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D996A04C-6E6E-4438-B136-9F955F24970D}"/>
              </a:ext>
            </a:extLst>
          </p:cNvPr>
          <p:cNvSpPr/>
          <p:nvPr/>
        </p:nvSpPr>
        <p:spPr>
          <a:xfrm>
            <a:off x="5164742" y="2869308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 smtClean="0">
                <a:solidFill>
                  <a:schemeClr val="tx1"/>
                </a:solidFill>
              </a:rPr>
              <a:t>关系模式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FA6CFF9-5C99-4672-A614-93F0F11F7777}"/>
              </a:ext>
            </a:extLst>
          </p:cNvPr>
          <p:cNvSpPr/>
          <p:nvPr/>
        </p:nvSpPr>
        <p:spPr>
          <a:xfrm>
            <a:off x="5164742" y="3761223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 smtClean="0">
                <a:solidFill>
                  <a:schemeClr val="tx1"/>
                </a:solidFill>
              </a:rPr>
              <a:t>关系数据库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073A742-A4E6-49C3-97AC-D460B13572A8}"/>
              </a:ext>
            </a:extLst>
          </p:cNvPr>
          <p:cNvSpPr/>
          <p:nvPr/>
        </p:nvSpPr>
        <p:spPr>
          <a:xfrm>
            <a:off x="5164742" y="4653136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 smtClean="0">
                <a:solidFill>
                  <a:schemeClr val="tx1"/>
                </a:solidFill>
              </a:rPr>
              <a:t>关系模型的存储结构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13649" y="1977393"/>
            <a:ext cx="570889" cy="3323815"/>
            <a:chOff x="4583832" y="1977393"/>
            <a:chExt cx="709730" cy="3323815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F2B87D4-D960-4F9C-8C0D-46581EA3EFA3}"/>
                </a:ext>
              </a:extLst>
            </p:cNvPr>
            <p:cNvSpPr/>
            <p:nvPr/>
          </p:nvSpPr>
          <p:spPr>
            <a:xfrm>
              <a:off x="4583832" y="1977393"/>
              <a:ext cx="709730" cy="3323815"/>
            </a:xfrm>
            <a:custGeom>
              <a:avLst/>
              <a:gdLst>
                <a:gd name="connsiteX0" fmla="*/ 0 w 2381395"/>
                <a:gd name="connsiteY0" fmla="*/ 0 h 537516"/>
                <a:gd name="connsiteX1" fmla="*/ 2381395 w 2381395"/>
                <a:gd name="connsiteY1" fmla="*/ 0 h 537516"/>
                <a:gd name="connsiteX2" fmla="*/ 2381395 w 2381395"/>
                <a:gd name="connsiteY2" fmla="*/ 537516 h 537516"/>
                <a:gd name="connsiteX3" fmla="*/ 0 w 2381395"/>
                <a:gd name="connsiteY3" fmla="*/ 537516 h 537516"/>
                <a:gd name="connsiteX4" fmla="*/ 0 w 2381395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395" h="537516">
                  <a:moveTo>
                    <a:pt x="0" y="0"/>
                  </a:moveTo>
                  <a:lnTo>
                    <a:pt x="2381395" y="0"/>
                  </a:lnTo>
                  <a:lnTo>
                    <a:pt x="2381395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C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6578" y="2492896"/>
              <a:ext cx="43204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+mj-ea"/>
                  <a:ea typeface="+mj-ea"/>
                </a:rPr>
                <a:t>知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识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框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架</a:t>
              </a:r>
              <a:endParaRPr lang="zh-CN" altLang="en-US" sz="2000" b="1" baseline="0" dirty="0" smtClean="0">
                <a:latin typeface="+mj-ea"/>
                <a:ea typeface="+mj-ea"/>
              </a:endParaRPr>
            </a:p>
          </p:txBody>
        </p:sp>
      </p:grpSp>
      <p:pic>
        <p:nvPicPr>
          <p:cNvPr id="5" name="Voic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64840" y="299043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9112"/>
      </p:ext>
    </p:extLst>
  </p:cSld>
  <p:clrMapOvr>
    <a:masterClrMapping/>
  </p:clrMapOvr>
  <p:transition spd="slow" advTm="3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28205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400"/>
                                  </p:stCondLst>
                                  <p:iterate type="lt">
                                    <p:tmPct val="15385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10769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9000"/>
                                  </p:stCondLst>
                                  <p:iterate type="lt">
                                    <p:tmPct val="6731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3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3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4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/>
      <p:bldP spid="15" grpId="1"/>
      <p:bldP spid="6" grpId="0" animBg="1"/>
      <p:bldP spid="6" grpId="1" animBg="1"/>
      <p:bldP spid="17" grpId="0"/>
      <p:bldP spid="17" grpId="1"/>
      <p:bldP spid="23" grpId="0"/>
      <p:bldP spid="23" grpId="1"/>
      <p:bldP spid="24" grpId="0"/>
      <p:bldP spid="24" grpId="1"/>
      <p:bldP spid="4" grpId="0"/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2.1.4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关系模型的存储结构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关系数据库的物理组织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985932" cy="147732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0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有</a:t>
            </a:r>
            <a:r>
              <a:rPr lang="zh-CN" altLang="en-US" sz="2000" dirty="0">
                <a:latin typeface="Times New Roman" panose="02020603050405020304" pitchFamily="18" charset="0"/>
              </a:rPr>
              <a:t>的关系数据库管理系统中一个表对应一个操作系统文件，将物理数据组织交给操作系统完成</a:t>
            </a:r>
          </a:p>
          <a:p>
            <a:pPr marL="3420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有的关系数据库管理系统从操作系统那里申请若干个大的文件，自己划分文件空间，组织表、索引等存储结构，并进行存储管理</a:t>
            </a:r>
          </a:p>
        </p:txBody>
      </p:sp>
      <p:pic>
        <p:nvPicPr>
          <p:cNvPr id="5" name="Voice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4760" y="3429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25650"/>
      </p:ext>
    </p:extLst>
  </p:cSld>
  <p:clrMapOvr>
    <a:masterClrMapping/>
  </p:clrMapOvr>
  <p:transition spd="slow" advTm="3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8547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0465" y="251937"/>
            <a:ext cx="331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513649" y="1977393"/>
            <a:ext cx="5107477" cy="3323815"/>
            <a:chOff x="3513649" y="1977393"/>
            <a:chExt cx="5107477" cy="3323815"/>
          </a:xfrm>
        </p:grpSpPr>
        <p:sp>
          <p:nvSpPr>
            <p:cNvPr id="23" name="任意多边形: 形状 6">
              <a:extLst>
                <a:ext uri="{FF2B5EF4-FFF2-40B4-BE49-F238E27FC236}">
                  <a16:creationId xmlns:a16="http://schemas.microsoft.com/office/drawing/2014/main" id="{0F4BA485-C646-4270-B44B-0DA5B8DDC3E0}"/>
                </a:ext>
              </a:extLst>
            </p:cNvPr>
            <p:cNvSpPr/>
            <p:nvPr/>
          </p:nvSpPr>
          <p:spPr>
            <a:xfrm>
              <a:off x="4102377" y="3592226"/>
              <a:ext cx="1072631" cy="1329392"/>
            </a:xfrm>
            <a:custGeom>
              <a:avLst/>
              <a:gdLst>
                <a:gd name="connsiteX0" fmla="*/ 0 w 271118"/>
                <a:gd name="connsiteY0" fmla="*/ 0 h 320419"/>
                <a:gd name="connsiteX1" fmla="*/ 135559 w 271118"/>
                <a:gd name="connsiteY1" fmla="*/ 0 h 320419"/>
                <a:gd name="connsiteX2" fmla="*/ 135559 w 271118"/>
                <a:gd name="connsiteY2" fmla="*/ 320419 h 320419"/>
                <a:gd name="connsiteX3" fmla="*/ 271118 w 271118"/>
                <a:gd name="connsiteY3" fmla="*/ 320419 h 32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320419">
                  <a:moveTo>
                    <a:pt x="0" y="0"/>
                  </a:moveTo>
                  <a:lnTo>
                    <a:pt x="135559" y="0"/>
                  </a:lnTo>
                  <a:lnTo>
                    <a:pt x="135559" y="320419"/>
                  </a:lnTo>
                  <a:lnTo>
                    <a:pt x="271118" y="320419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765" tIns="149716" rIns="137767" bIns="149717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b="1" kern="1200"/>
            </a:p>
          </p:txBody>
        </p:sp>
        <p:sp>
          <p:nvSpPr>
            <p:cNvPr id="24" name="任意多边形: 形状 7">
              <a:extLst>
                <a:ext uri="{FF2B5EF4-FFF2-40B4-BE49-F238E27FC236}">
                  <a16:creationId xmlns:a16="http://schemas.microsoft.com/office/drawing/2014/main" id="{BD9CB990-13E2-42A0-81A3-7AAEBE5F15D0}"/>
                </a:ext>
              </a:extLst>
            </p:cNvPr>
            <p:cNvSpPr/>
            <p:nvPr/>
          </p:nvSpPr>
          <p:spPr>
            <a:xfrm flipV="1">
              <a:off x="4102377" y="3592225"/>
              <a:ext cx="1072631" cy="437478"/>
            </a:xfrm>
            <a:custGeom>
              <a:avLst/>
              <a:gdLst>
                <a:gd name="connsiteX0" fmla="*/ 0 w 271118"/>
                <a:gd name="connsiteY0" fmla="*/ 320419 h 320419"/>
                <a:gd name="connsiteX1" fmla="*/ 135559 w 271118"/>
                <a:gd name="connsiteY1" fmla="*/ 320419 h 320419"/>
                <a:gd name="connsiteX2" fmla="*/ 135559 w 271118"/>
                <a:gd name="connsiteY2" fmla="*/ 0 h 320419"/>
                <a:gd name="connsiteX3" fmla="*/ 271118 w 271118"/>
                <a:gd name="connsiteY3" fmla="*/ 0 h 32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320419">
                  <a:moveTo>
                    <a:pt x="0" y="320419"/>
                  </a:moveTo>
                  <a:lnTo>
                    <a:pt x="135559" y="320419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765" tIns="149717" rIns="137767" bIns="14971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b="1" kern="1200"/>
            </a:p>
          </p:txBody>
        </p:sp>
        <p:sp>
          <p:nvSpPr>
            <p:cNvPr id="25" name="任意多边形: 形状 8">
              <a:extLst>
                <a:ext uri="{FF2B5EF4-FFF2-40B4-BE49-F238E27FC236}">
                  <a16:creationId xmlns:a16="http://schemas.microsoft.com/office/drawing/2014/main" id="{C777871F-A017-4A7C-83DE-5667606AC74D}"/>
                </a:ext>
              </a:extLst>
            </p:cNvPr>
            <p:cNvSpPr/>
            <p:nvPr/>
          </p:nvSpPr>
          <p:spPr>
            <a:xfrm>
              <a:off x="4102377" y="3088225"/>
              <a:ext cx="1072631" cy="504000"/>
            </a:xfrm>
            <a:custGeom>
              <a:avLst/>
              <a:gdLst>
                <a:gd name="connsiteX0" fmla="*/ 0 w 271118"/>
                <a:gd name="connsiteY0" fmla="*/ 961259 h 961259"/>
                <a:gd name="connsiteX1" fmla="*/ 135559 w 271118"/>
                <a:gd name="connsiteY1" fmla="*/ 961259 h 961259"/>
                <a:gd name="connsiteX2" fmla="*/ 135559 w 271118"/>
                <a:gd name="connsiteY2" fmla="*/ 0 h 961259"/>
                <a:gd name="connsiteX3" fmla="*/ 271118 w 271118"/>
                <a:gd name="connsiteY3" fmla="*/ 0 h 96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961259">
                  <a:moveTo>
                    <a:pt x="0" y="961259"/>
                  </a:moveTo>
                  <a:lnTo>
                    <a:pt x="135559" y="961259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3290" tIns="455661" rIns="123290" bIns="45566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b="1" kern="1200"/>
            </a:p>
          </p:txBody>
        </p:sp>
        <p:sp>
          <p:nvSpPr>
            <p:cNvPr id="26" name="任意多边形: 形状 9">
              <a:extLst>
                <a:ext uri="{FF2B5EF4-FFF2-40B4-BE49-F238E27FC236}">
                  <a16:creationId xmlns:a16="http://schemas.microsoft.com/office/drawing/2014/main" id="{899DC2E1-8563-43F8-A3A6-F25B068CC762}"/>
                </a:ext>
              </a:extLst>
            </p:cNvPr>
            <p:cNvSpPr/>
            <p:nvPr/>
          </p:nvSpPr>
          <p:spPr>
            <a:xfrm>
              <a:off x="4102377" y="2235037"/>
              <a:ext cx="1072631" cy="1357188"/>
            </a:xfrm>
            <a:custGeom>
              <a:avLst/>
              <a:gdLst>
                <a:gd name="connsiteX0" fmla="*/ 0 w 271118"/>
                <a:gd name="connsiteY0" fmla="*/ 1602098 h 1602098"/>
                <a:gd name="connsiteX1" fmla="*/ 135559 w 271118"/>
                <a:gd name="connsiteY1" fmla="*/ 1602098 h 1602098"/>
                <a:gd name="connsiteX2" fmla="*/ 135559 w 271118"/>
                <a:gd name="connsiteY2" fmla="*/ 0 h 1602098"/>
                <a:gd name="connsiteX3" fmla="*/ 271118 w 271118"/>
                <a:gd name="connsiteY3" fmla="*/ 0 h 160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1602098">
                  <a:moveTo>
                    <a:pt x="0" y="1602098"/>
                  </a:moveTo>
                  <a:lnTo>
                    <a:pt x="135559" y="1602098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637" tIns="760427" rIns="107638" bIns="760428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00" b="1" kern="1200"/>
            </a:p>
          </p:txBody>
        </p:sp>
        <p:sp>
          <p:nvSpPr>
            <p:cNvPr id="27" name="任意多边形: 形状 18">
              <a:extLst>
                <a:ext uri="{FF2B5EF4-FFF2-40B4-BE49-F238E27FC236}">
                  <a16:creationId xmlns:a16="http://schemas.microsoft.com/office/drawing/2014/main" id="{EAA0F50C-8B96-4C4D-8916-94512BA0A5CD}"/>
                </a:ext>
              </a:extLst>
            </p:cNvPr>
            <p:cNvSpPr/>
            <p:nvPr/>
          </p:nvSpPr>
          <p:spPr>
            <a:xfrm>
              <a:off x="5164742" y="1977393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dirty="0" smtClean="0">
                  <a:solidFill>
                    <a:schemeClr val="tx1"/>
                  </a:solidFill>
                </a:rPr>
                <a:t>关系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任意多边形: 形状 19">
              <a:extLst>
                <a:ext uri="{FF2B5EF4-FFF2-40B4-BE49-F238E27FC236}">
                  <a16:creationId xmlns:a16="http://schemas.microsoft.com/office/drawing/2014/main" id="{D996A04C-6E6E-4438-B136-9F955F24970D}"/>
                </a:ext>
              </a:extLst>
            </p:cNvPr>
            <p:cNvSpPr/>
            <p:nvPr/>
          </p:nvSpPr>
          <p:spPr>
            <a:xfrm>
              <a:off x="5164742" y="2869308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 smtClean="0">
                  <a:solidFill>
                    <a:schemeClr val="tx1"/>
                  </a:solidFill>
                </a:rPr>
                <a:t>关系模式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20">
              <a:extLst>
                <a:ext uri="{FF2B5EF4-FFF2-40B4-BE49-F238E27FC236}">
                  <a16:creationId xmlns:a16="http://schemas.microsoft.com/office/drawing/2014/main" id="{5FA6CFF9-5C99-4672-A614-93F0F11F7777}"/>
                </a:ext>
              </a:extLst>
            </p:cNvPr>
            <p:cNvSpPr/>
            <p:nvPr/>
          </p:nvSpPr>
          <p:spPr>
            <a:xfrm>
              <a:off x="5164742" y="3761223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 smtClean="0">
                  <a:solidFill>
                    <a:schemeClr val="tx1"/>
                  </a:solidFill>
                </a:rPr>
                <a:t>关系数据库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任意多边形: 形状 21">
              <a:extLst>
                <a:ext uri="{FF2B5EF4-FFF2-40B4-BE49-F238E27FC236}">
                  <a16:creationId xmlns:a16="http://schemas.microsoft.com/office/drawing/2014/main" id="{6073A742-A4E6-49C3-97AC-D460B13572A8}"/>
                </a:ext>
              </a:extLst>
            </p:cNvPr>
            <p:cNvSpPr/>
            <p:nvPr/>
          </p:nvSpPr>
          <p:spPr>
            <a:xfrm>
              <a:off x="5164742" y="4653136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 smtClean="0">
                  <a:solidFill>
                    <a:schemeClr val="tx1"/>
                  </a:solidFill>
                </a:rPr>
                <a:t>关系模型的存储结构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3513649" y="1977393"/>
              <a:ext cx="570889" cy="3323815"/>
              <a:chOff x="4583832" y="1977393"/>
              <a:chExt cx="709730" cy="3323815"/>
            </a:xfrm>
          </p:grpSpPr>
          <p:sp>
            <p:nvSpPr>
              <p:cNvPr id="32" name="任意多边形: 形状 17">
                <a:extLst>
                  <a:ext uri="{FF2B5EF4-FFF2-40B4-BE49-F238E27FC236}">
                    <a16:creationId xmlns:a16="http://schemas.microsoft.com/office/drawing/2014/main" id="{4F2B87D4-D960-4F9C-8C0D-46581EA3EFA3}"/>
                  </a:ext>
                </a:extLst>
              </p:cNvPr>
              <p:cNvSpPr/>
              <p:nvPr/>
            </p:nvSpPr>
            <p:spPr>
              <a:xfrm>
                <a:off x="4583832" y="1977393"/>
                <a:ext cx="709730" cy="3323815"/>
              </a:xfrm>
              <a:custGeom>
                <a:avLst/>
                <a:gdLst>
                  <a:gd name="connsiteX0" fmla="*/ 0 w 2381395"/>
                  <a:gd name="connsiteY0" fmla="*/ 0 h 537516"/>
                  <a:gd name="connsiteX1" fmla="*/ 2381395 w 2381395"/>
                  <a:gd name="connsiteY1" fmla="*/ 0 h 537516"/>
                  <a:gd name="connsiteX2" fmla="*/ 2381395 w 2381395"/>
                  <a:gd name="connsiteY2" fmla="*/ 537516 h 537516"/>
                  <a:gd name="connsiteX3" fmla="*/ 0 w 2381395"/>
                  <a:gd name="connsiteY3" fmla="*/ 537516 h 537516"/>
                  <a:gd name="connsiteX4" fmla="*/ 0 w 2381395"/>
                  <a:gd name="connsiteY4" fmla="*/ 0 h 537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395" h="537516">
                    <a:moveTo>
                      <a:pt x="0" y="0"/>
                    </a:moveTo>
                    <a:lnTo>
                      <a:pt x="2381395" y="0"/>
                    </a:lnTo>
                    <a:lnTo>
                      <a:pt x="2381395" y="537516"/>
                    </a:lnTo>
                    <a:lnTo>
                      <a:pt x="0" y="5375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rgbClr val="0071C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12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20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4656578" y="2492896"/>
                <a:ext cx="43204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知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识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框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架</a:t>
                </a:r>
                <a:endParaRPr lang="zh-CN" altLang="en-US" sz="2000" b="1" baseline="0" dirty="0" smtClean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4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412" y="2050371"/>
            <a:ext cx="1296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二维表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412" y="2940404"/>
            <a:ext cx="2024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关系的描述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412" y="3830437"/>
            <a:ext cx="2024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所有关系的集合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412" y="4720470"/>
            <a:ext cx="2024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视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DBMS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而定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Voice3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53072" y="32917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05435"/>
      </p:ext>
    </p:extLst>
  </p:cSld>
  <p:clrMapOvr>
    <a:masterClrMapping/>
  </p:clrMapOvr>
  <p:transition spd="slow" advTm="2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9876" y="260648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知识点检测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2633" y="836712"/>
            <a:ext cx="9989911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</a:rPr>
              <a:t>试述关系模型的三个组成部分</a:t>
            </a:r>
            <a:endParaRPr lang="en-US" altLang="zh-CN" sz="20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344" y="62373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答案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解析  </a:t>
            </a:r>
            <a:r>
              <a:rPr lang="en-US" altLang="zh-CN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下一题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   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440" y="626925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03636" y="1700808"/>
            <a:ext cx="9904932" cy="31700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【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+mj-ea"/>
              </a:rPr>
              <a:t>解析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】1.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关系数据模型的数据结构</a:t>
            </a:r>
          </a:p>
          <a:p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2.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关系数据模型的操作集合</a:t>
            </a:r>
          </a:p>
          <a:p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3.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关系数据模型的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完整性约束</a:t>
            </a:r>
            <a:endParaRPr lang="en-US" altLang="zh-CN" sz="2000" b="1" dirty="0" smtClean="0">
              <a:solidFill>
                <a:srgbClr val="333333"/>
              </a:solidFill>
              <a:latin typeface="Times New Roman" panose="02020603050405020304" pitchFamily="18" charset="0"/>
              <a:ea typeface="+mj-ea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</a:rPr>
              <a:t>拓展资料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关系实际上就是关系模式在某一时刻的状态或内容。也就是说，关系模式是型，关系是它的值。关系模式是静态的、稳定的，而关系是动态的、随时间不断变化的，因为关系操作在不断地更新着数据库中的数据。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关系数据模型是以集合论中的关系概念为基础发展起来的。关系模型中无论是实体还是实体间的联系均由单一的结构类型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——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关系来表示。在实际的关系数据库中的关系也称表。一个关系数据库就是由若干个表组成。</a:t>
            </a:r>
            <a:endParaRPr lang="zh-CN" altLang="en-US" sz="2000" b="1" dirty="0">
              <a:solidFill>
                <a:srgbClr val="333333"/>
              </a:solidFill>
              <a:latin typeface="Times New Roman" panose="020206030504050203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40865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单一的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数据结构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关系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553883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现实</a:t>
            </a:r>
            <a:r>
              <a:rPr lang="zh-CN" altLang="en-US" sz="2000" dirty="0">
                <a:latin typeface="Times New Roman" panose="02020603050405020304" pitchFamily="18" charset="0"/>
              </a:rPr>
              <a:t>世界的实体以及实体间的各种联系均用关系来表示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逻辑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结构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从用户角度，关系模型中数据的逻辑结构是一张二维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表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6" name="Voic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3700" y="3429000"/>
            <a:ext cx="406400" cy="406400"/>
          </a:xfrm>
          <a:prstGeom prst="rect">
            <a:avLst/>
          </a:prstGeom>
        </p:spPr>
      </p:pic>
      <p:sp>
        <p:nvSpPr>
          <p:cNvPr id="9" name="Text Box 1052"/>
          <p:cNvSpPr txBox="1">
            <a:spLocks noChangeArrowheads="1"/>
          </p:cNvSpPr>
          <p:nvPr/>
        </p:nvSpPr>
        <p:spPr bwMode="auto">
          <a:xfrm>
            <a:off x="1790588" y="2778606"/>
            <a:ext cx="8553883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建立</a:t>
            </a:r>
            <a:r>
              <a:rPr lang="zh-CN" altLang="en-US" sz="2000" dirty="0">
                <a:latin typeface="Times New Roman" panose="02020603050405020304" pitchFamily="18" charset="0"/>
              </a:rPr>
              <a:t>在集合代数的基础上 </a:t>
            </a:r>
          </a:p>
        </p:txBody>
      </p:sp>
      <p:graphicFrame>
        <p:nvGraphicFramePr>
          <p:cNvPr id="10" name="Group 128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5939792"/>
              </p:ext>
            </p:extLst>
          </p:nvPr>
        </p:nvGraphicFramePr>
        <p:xfrm>
          <a:off x="2826648" y="3356992"/>
          <a:ext cx="6481762" cy="2386213"/>
        </p:xfrm>
        <a:graphic>
          <a:graphicData uri="http://schemas.openxmlformats.org/drawingml/2006/table">
            <a:tbl>
              <a:tblPr/>
              <a:tblGrid>
                <a:gridCol w="1081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13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学  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姓  名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年  龄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性  别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系  名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年  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64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2013004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王小明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社会学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4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2013006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黄大鹏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商品学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64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2013008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张文斌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法律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13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623047"/>
      </p:ext>
    </p:extLst>
  </p:cSld>
  <p:clrMapOvr>
    <a:masterClrMapping/>
  </p:clrMapOvr>
  <p:transition spd="slow" advTm="4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6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8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8800"/>
                                  </p:stCondLst>
                                  <p:iterate type="lt">
                                    <p:tmPct val="32566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/>
      <p:bldP spid="23" grpId="0"/>
      <p:bldP spid="2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域（</a:t>
            </a:r>
            <a:r>
              <a:rPr lang="en-US" altLang="zh-CN" sz="2400" b="1" dirty="0">
                <a:latin typeface="Times New Roman" panose="02020603050405020304" pitchFamily="18" charset="0"/>
              </a:rPr>
              <a:t>Domain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553883" cy="317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域是一组具有相同数据类型的值的集合。例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: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整数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实数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介于某个取值范围的整数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指定长度的字符串集合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{‘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男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’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’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女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’}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……………..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pic>
        <p:nvPicPr>
          <p:cNvPr id="4" name="Voic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0744" y="3632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2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38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笛卡尔积（</a:t>
            </a:r>
            <a:r>
              <a:rPr lang="en-US" altLang="zh-CN" sz="2400" b="1" dirty="0">
                <a:latin typeface="Times New Roman" panose="02020603050405020304" pitchFamily="18" charset="0"/>
              </a:rPr>
              <a:t>Cartesian Product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985932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/>
              <a:t>笛卡尔</a:t>
            </a:r>
            <a:r>
              <a:rPr lang="zh-CN" altLang="en-US" sz="2000" dirty="0" smtClean="0"/>
              <a:t>积是域上的一种运算</a:t>
            </a:r>
            <a:endParaRPr lang="zh-CN" altLang="en-US" sz="2000" dirty="0"/>
          </a:p>
          <a:p>
            <a:pPr marL="342000" lvl="1" indent="342000" algn="just" eaLnBrk="1" hangingPunct="1">
              <a:lnSpc>
                <a:spcPct val="120000"/>
              </a:lnSpc>
              <a:buNone/>
            </a:pP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定义</a:t>
            </a:r>
            <a:r>
              <a:rPr lang="en-US" altLang="zh-CN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2.2  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给定</a:t>
            </a:r>
            <a:r>
              <a:rPr lang="zh-CN" altLang="en-US" sz="2000" dirty="0">
                <a:latin typeface="Times New Roman" panose="02020603050405020304" pitchFamily="18" charset="0"/>
              </a:rPr>
              <a:t>一组域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，允许其中某些域是相同的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的笛卡尔积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为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7" name="Text Box 1052"/>
          <p:cNvSpPr txBox="1">
            <a:spLocks noChangeArrowheads="1"/>
          </p:cNvSpPr>
          <p:nvPr/>
        </p:nvSpPr>
        <p:spPr bwMode="auto">
          <a:xfrm>
            <a:off x="2351585" y="2754216"/>
            <a:ext cx="7848871" cy="461665"/>
          </a:xfrm>
          <a:prstGeom prst="rect">
            <a:avLst/>
          </a:prstGeom>
          <a:noFill/>
          <a:ln w="19050">
            <a:solidFill>
              <a:srgbClr val="0071C1"/>
            </a:solidFill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lnSpc>
                <a:spcPct val="120000"/>
              </a:lnSpc>
              <a:buNone/>
            </a:pP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×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</a:rPr>
              <a:t>×…×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000" i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＝｛（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）｜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｝</a:t>
            </a:r>
          </a:p>
        </p:txBody>
      </p:sp>
      <p:sp>
        <p:nvSpPr>
          <p:cNvPr id="8" name="Text Box 1052"/>
          <p:cNvSpPr txBox="1">
            <a:spLocks noChangeArrowheads="1"/>
          </p:cNvSpPr>
          <p:nvPr/>
        </p:nvSpPr>
        <p:spPr bwMode="auto">
          <a:xfrm>
            <a:off x="1790588" y="3356992"/>
            <a:ext cx="8985932" cy="181588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其中，笛</a:t>
            </a:r>
            <a:r>
              <a:rPr lang="zh-CN" altLang="en-US" sz="2000" dirty="0">
                <a:latin typeface="Times New Roman" panose="02020603050405020304" pitchFamily="18" charset="0"/>
              </a:rPr>
              <a:t>卡尔积中每一个元素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000" i="1" dirty="0">
                <a:latin typeface="Times New Roman" panose="02020603050405020304" pitchFamily="18" charset="0"/>
              </a:rPr>
              <a:t> 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000" i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</a:rPr>
              <a:t>叫作一个</a:t>
            </a:r>
            <a:r>
              <a:rPr lang="en-US" altLang="zh-CN" sz="2000" dirty="0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元组（</a:t>
            </a:r>
            <a:r>
              <a:rPr lang="en-US" altLang="zh-CN" sz="2000" dirty="0">
                <a:latin typeface="Times New Roman" panose="02020603050405020304" pitchFamily="18" charset="0"/>
              </a:rPr>
              <a:t>n-tuple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简称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元组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元组中每</a:t>
            </a:r>
            <a:r>
              <a:rPr lang="zh-CN" altLang="en-US" sz="2000" dirty="0">
                <a:latin typeface="Times New Roman" panose="02020603050405020304" pitchFamily="18" charset="0"/>
              </a:rPr>
              <a:t>一个值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>
                <a:latin typeface="Times New Roman" panose="02020603050405020304" pitchFamily="18" charset="0"/>
              </a:rPr>
              <a:t>i </a:t>
            </a:r>
            <a:r>
              <a:rPr lang="zh-CN" altLang="en-US" sz="2000" dirty="0">
                <a:latin typeface="Times New Roman" panose="02020603050405020304" pitchFamily="18" charset="0"/>
              </a:rPr>
              <a:t>叫作一个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分量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marL="342900" lvl="1" indent="-342900" algn="just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每一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个元组中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元组的个数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等于该笛卡儿积的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基数</a:t>
            </a:r>
            <a:endParaRPr lang="en-US" altLang="zh-CN" sz="2000" dirty="0" smtClean="0">
              <a:solidFill>
                <a:srgbClr val="0071C1"/>
              </a:solidFill>
              <a:latin typeface="Times New Roman" panose="02020603050405020304" pitchFamily="18" charset="0"/>
            </a:endParaRPr>
          </a:p>
          <a:p>
            <a:pPr marL="342900" lvl="1" indent="-342900" algn="just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每一个元组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中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</a:rPr>
              <a:t>分量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</a:rPr>
              <a:t>个数</a:t>
            </a:r>
            <a:r>
              <a:rPr lang="zh-CN" altLang="en-US" sz="2000" dirty="0">
                <a:latin typeface="Times New Roman" panose="02020603050405020304" pitchFamily="18" charset="0"/>
              </a:rPr>
              <a:t>等于该笛卡儿积的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</a:rPr>
              <a:t>基数</a:t>
            </a:r>
            <a:endParaRPr lang="en-US" altLang="zh-CN" sz="2000" dirty="0" smtClean="0">
              <a:solidFill>
                <a:srgbClr val="0071C1"/>
              </a:solidFill>
              <a:latin typeface="Times New Roman" panose="02020603050405020304" pitchFamily="18" charset="0"/>
            </a:endParaRPr>
          </a:p>
          <a:p>
            <a:pPr marL="342900" lvl="1" indent="-342900" algn="just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域中的每一个元组不能重复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5" name="Voic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8776" y="3632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2000"/>
    </mc:Choice>
    <mc:Fallback>
      <p:transition advTm="5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128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26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3" grpId="0"/>
      <p:bldP spid="24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笛卡尔积（</a:t>
            </a:r>
            <a:r>
              <a:rPr lang="en-US" altLang="zh-CN" sz="2400" b="1" dirty="0">
                <a:latin typeface="Times New Roman" panose="02020603050405020304" pitchFamily="18" charset="0"/>
              </a:rPr>
              <a:t>Cartesian Product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985932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/>
              <a:t>笛卡尔</a:t>
            </a:r>
            <a:r>
              <a:rPr lang="zh-CN" altLang="en-US" sz="2000" dirty="0" smtClean="0"/>
              <a:t>积是域上的一种运算</a:t>
            </a:r>
            <a:endParaRPr lang="zh-CN" altLang="en-US" sz="2000" dirty="0"/>
          </a:p>
          <a:p>
            <a:pPr marL="342000" lvl="1" indent="342000" algn="just" eaLnBrk="1" hangingPunct="1">
              <a:lnSpc>
                <a:spcPct val="120000"/>
              </a:lnSpc>
              <a:buNone/>
            </a:pP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定义</a:t>
            </a:r>
            <a:r>
              <a:rPr lang="en-US" altLang="zh-CN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2.2  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给定</a:t>
            </a:r>
            <a:r>
              <a:rPr lang="zh-CN" altLang="en-US" sz="2000" dirty="0">
                <a:latin typeface="Times New Roman" panose="02020603050405020304" pitchFamily="18" charset="0"/>
              </a:rPr>
              <a:t>一组域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，允许其中某些域是相同的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的笛卡尔积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为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7" name="Text Box 1052"/>
          <p:cNvSpPr txBox="1">
            <a:spLocks noChangeArrowheads="1"/>
          </p:cNvSpPr>
          <p:nvPr/>
        </p:nvSpPr>
        <p:spPr bwMode="auto">
          <a:xfrm>
            <a:off x="2351585" y="2754216"/>
            <a:ext cx="7848871" cy="461665"/>
          </a:xfrm>
          <a:prstGeom prst="rect">
            <a:avLst/>
          </a:prstGeom>
          <a:noFill/>
          <a:ln w="19050">
            <a:solidFill>
              <a:srgbClr val="0071C1"/>
            </a:solidFill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lnSpc>
                <a:spcPct val="120000"/>
              </a:lnSpc>
              <a:buNone/>
            </a:pP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×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</a:rPr>
              <a:t>×…×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000" i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＝｛（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）｜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｝</a:t>
            </a:r>
          </a:p>
        </p:txBody>
      </p:sp>
      <p:sp>
        <p:nvSpPr>
          <p:cNvPr id="8" name="Text Box 1052"/>
          <p:cNvSpPr txBox="1">
            <a:spLocks noChangeArrowheads="1"/>
          </p:cNvSpPr>
          <p:nvPr/>
        </p:nvSpPr>
        <p:spPr bwMode="auto">
          <a:xfrm>
            <a:off x="1790588" y="3356992"/>
            <a:ext cx="8985932" cy="181588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其中，笛</a:t>
            </a:r>
            <a:r>
              <a:rPr lang="zh-CN" altLang="en-US" sz="2000" dirty="0">
                <a:latin typeface="Times New Roman" panose="02020603050405020304" pitchFamily="18" charset="0"/>
              </a:rPr>
              <a:t>卡尔积中每一个元素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000" i="1" dirty="0">
                <a:latin typeface="Times New Roman" panose="02020603050405020304" pitchFamily="18" charset="0"/>
              </a:rPr>
              <a:t> 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000" i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</a:rPr>
              <a:t>叫作一个</a:t>
            </a:r>
            <a:r>
              <a:rPr lang="en-US" altLang="zh-CN" sz="2000" dirty="0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元组（</a:t>
            </a:r>
            <a:r>
              <a:rPr lang="en-US" altLang="zh-CN" sz="2000" dirty="0">
                <a:latin typeface="Times New Roman" panose="02020603050405020304" pitchFamily="18" charset="0"/>
              </a:rPr>
              <a:t>n-tuple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简称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元组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元组中每</a:t>
            </a:r>
            <a:r>
              <a:rPr lang="zh-CN" altLang="en-US" sz="2000" dirty="0">
                <a:latin typeface="Times New Roman" panose="02020603050405020304" pitchFamily="18" charset="0"/>
              </a:rPr>
              <a:t>一个值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>
                <a:latin typeface="Times New Roman" panose="02020603050405020304" pitchFamily="18" charset="0"/>
              </a:rPr>
              <a:t>i </a:t>
            </a:r>
            <a:r>
              <a:rPr lang="zh-CN" altLang="en-US" sz="2000" dirty="0">
                <a:latin typeface="Times New Roman" panose="02020603050405020304" pitchFamily="18" charset="0"/>
              </a:rPr>
              <a:t>叫作一个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分量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marL="342900" lvl="1" indent="-342900" algn="just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每一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个元组中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元组的个数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等于该笛卡儿积的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基数</a:t>
            </a:r>
            <a:endParaRPr lang="en-US" altLang="zh-CN" sz="2000" dirty="0" smtClean="0">
              <a:solidFill>
                <a:srgbClr val="0071C1"/>
              </a:solidFill>
              <a:latin typeface="Times New Roman" panose="02020603050405020304" pitchFamily="18" charset="0"/>
            </a:endParaRPr>
          </a:p>
          <a:p>
            <a:pPr marL="342900" lvl="1" indent="-342900" algn="just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每一个元组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中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</a:rPr>
              <a:t>分量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</a:rPr>
              <a:t>个数</a:t>
            </a:r>
            <a:r>
              <a:rPr lang="zh-CN" altLang="en-US" sz="2000" dirty="0">
                <a:latin typeface="Times New Roman" panose="02020603050405020304" pitchFamily="18" charset="0"/>
              </a:rPr>
              <a:t>等于该笛卡儿积的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</a:rPr>
              <a:t>基数</a:t>
            </a:r>
            <a:endParaRPr lang="en-US" altLang="zh-CN" sz="2000" dirty="0" smtClean="0">
              <a:solidFill>
                <a:srgbClr val="0071C1"/>
              </a:solidFill>
              <a:latin typeface="Times New Roman" panose="02020603050405020304" pitchFamily="18" charset="0"/>
            </a:endParaRPr>
          </a:p>
          <a:p>
            <a:pPr marL="342900" lvl="1" indent="-342900" algn="just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域中的每一个元组不能重复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1" name="Text Box 1052"/>
          <p:cNvSpPr txBox="1">
            <a:spLocks noChangeArrowheads="1"/>
          </p:cNvSpPr>
          <p:nvPr/>
        </p:nvSpPr>
        <p:spPr bwMode="auto">
          <a:xfrm>
            <a:off x="1790588" y="5148466"/>
            <a:ext cx="8985932" cy="113877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algn="just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笛卡儿积的表示方法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marL="342900" lvl="1" indent="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笛</a:t>
            </a:r>
            <a:r>
              <a:rPr lang="zh-CN" altLang="en-US" sz="2000" dirty="0">
                <a:latin typeface="Times New Roman" panose="02020603050405020304" pitchFamily="18" charset="0"/>
              </a:rPr>
              <a:t>卡尔积可表示为一张二维表</a:t>
            </a:r>
          </a:p>
          <a:p>
            <a:pPr marL="342900" lvl="1" indent="342900" algn="just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表中的每行对应一个元组，表中的每列对应一个域</a:t>
            </a:r>
          </a:p>
        </p:txBody>
      </p:sp>
      <p:pic>
        <p:nvPicPr>
          <p:cNvPr id="6" name="Voic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75084" y="525667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1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000"/>
    </mc:Choice>
    <mc:Fallback>
      <p:transition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笛卡尔积（</a:t>
            </a:r>
            <a:r>
              <a:rPr lang="en-US" altLang="zh-CN" sz="2400" b="1" dirty="0">
                <a:latin typeface="Times New Roman" panose="02020603050405020304" pitchFamily="18" charset="0"/>
              </a:rPr>
              <a:t>Cartesian Product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" name="Text Box 1052"/>
          <p:cNvSpPr txBox="1">
            <a:spLocks noChangeArrowheads="1"/>
          </p:cNvSpPr>
          <p:nvPr/>
        </p:nvSpPr>
        <p:spPr bwMode="auto">
          <a:xfrm>
            <a:off x="1703512" y="1447726"/>
            <a:ext cx="8985932" cy="150810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给</a:t>
            </a:r>
            <a:r>
              <a:rPr lang="zh-CN" altLang="en-US" sz="2000" dirty="0">
                <a:latin typeface="Times New Roman" panose="02020603050405020304" pitchFamily="18" charset="0"/>
              </a:rPr>
              <a:t>出</a:t>
            </a:r>
            <a:r>
              <a:rPr lang="en-US" altLang="zh-CN" sz="2000" dirty="0">
                <a:latin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</a:rPr>
              <a:t>个域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marL="0" lvl="1" indent="457200" algn="just" eaLnBrk="1" hangingPunct="1"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D1=</a:t>
            </a:r>
            <a:r>
              <a:rPr lang="zh-CN" altLang="en-US" sz="2000" dirty="0">
                <a:latin typeface="Times New Roman" panose="02020603050405020304" pitchFamily="18" charset="0"/>
              </a:rPr>
              <a:t>导师集合</a:t>
            </a:r>
            <a:r>
              <a:rPr lang="en-US" altLang="zh-CN" sz="2000" dirty="0">
                <a:latin typeface="Times New Roman" panose="02020603050405020304" pitchFamily="18" charset="0"/>
              </a:rPr>
              <a:t>SUPERVISOR=</a:t>
            </a:r>
            <a:r>
              <a:rPr lang="zh-CN" altLang="en-US" sz="2000" dirty="0">
                <a:latin typeface="Times New Roman" panose="02020603050405020304" pitchFamily="18" charset="0"/>
              </a:rPr>
              <a:t>｛张清玫，刘逸｝</a:t>
            </a:r>
          </a:p>
          <a:p>
            <a:pPr marL="0" lvl="1" indent="457200" algn="just" eaLnBrk="1" hangingPunct="1"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D2=</a:t>
            </a:r>
            <a:r>
              <a:rPr lang="zh-CN" altLang="en-US" sz="2000" dirty="0">
                <a:latin typeface="Times New Roman" panose="02020603050405020304" pitchFamily="18" charset="0"/>
              </a:rPr>
              <a:t>专业集合</a:t>
            </a:r>
            <a:r>
              <a:rPr lang="en-US" altLang="zh-CN" sz="2000" dirty="0">
                <a:latin typeface="Times New Roman" panose="02020603050405020304" pitchFamily="18" charset="0"/>
              </a:rPr>
              <a:t>SPECIALITY=</a:t>
            </a:r>
            <a:r>
              <a:rPr lang="zh-CN" altLang="en-US" sz="2000" dirty="0">
                <a:latin typeface="Times New Roman" panose="02020603050405020304" pitchFamily="18" charset="0"/>
              </a:rPr>
              <a:t>｛计算机专业，信息专业｝</a:t>
            </a:r>
          </a:p>
          <a:p>
            <a:pPr marL="0" lvl="1" indent="457200" algn="just" eaLnBrk="1" hangingPunct="1"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D3=</a:t>
            </a:r>
            <a:r>
              <a:rPr lang="zh-CN" altLang="en-US" sz="2000" dirty="0">
                <a:latin typeface="Times New Roman" panose="02020603050405020304" pitchFamily="18" charset="0"/>
              </a:rPr>
              <a:t>研究生集合</a:t>
            </a:r>
            <a:r>
              <a:rPr lang="en-US" altLang="zh-CN" sz="2000" dirty="0">
                <a:latin typeface="Times New Roman" panose="02020603050405020304" pitchFamily="18" charset="0"/>
              </a:rPr>
              <a:t>POSTGRADUATE=</a:t>
            </a:r>
            <a:r>
              <a:rPr lang="zh-CN" altLang="en-US" sz="2000" dirty="0">
                <a:latin typeface="Times New Roman" panose="02020603050405020304" pitchFamily="18" charset="0"/>
              </a:rPr>
              <a:t>｛李勇，刘晨，王敏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｝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1" name="Text Box 1052"/>
          <p:cNvSpPr txBox="1">
            <a:spLocks noChangeArrowheads="1"/>
          </p:cNvSpPr>
          <p:nvPr/>
        </p:nvSpPr>
        <p:spPr bwMode="auto">
          <a:xfrm>
            <a:off x="1703512" y="2973139"/>
            <a:ext cx="8985932" cy="26161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D1×D2×D3</a:t>
            </a:r>
            <a:r>
              <a:rPr lang="zh-CN" altLang="en-US" sz="2000" dirty="0">
                <a:latin typeface="Times New Roman" panose="02020603050405020304" pitchFamily="18" charset="0"/>
              </a:rPr>
              <a:t>＝｛</a:t>
            </a:r>
          </a:p>
          <a:p>
            <a:pPr marL="0" lvl="1" indent="0" algn="just" eaLnBrk="1" hangingPunct="1"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张清玫，计算机专业，李勇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张清玫，计算机专业，刘晨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</a:p>
          <a:p>
            <a:pPr marL="0" lvl="1" indent="0" algn="just" eaLnBrk="1" hangingPunct="1"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张清玫，计算机专业，王敏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张清玫，信息专业，李勇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</a:p>
          <a:p>
            <a:pPr marL="0" lvl="1" indent="0" algn="just" eaLnBrk="1" hangingPunct="1"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张清玫，信息专业，刘晨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张清玫，信息专业，王敏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</a:p>
          <a:p>
            <a:pPr marL="0" lvl="1" indent="0" algn="just" eaLnBrk="1" hangingPunct="1"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刘逸，计算机专业，李勇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刘逸，计算机专业，刘晨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</a:p>
          <a:p>
            <a:pPr marL="0" lvl="1" indent="0" algn="just" eaLnBrk="1" hangingPunct="1"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刘逸，计算机专业，王敏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刘逸，信息专业，李勇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</a:p>
          <a:p>
            <a:pPr marL="0" lvl="1" indent="0" algn="just" eaLnBrk="1" hangingPunct="1"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刘逸，信息专业，刘晨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刘逸，信息专业，王敏</a:t>
            </a:r>
            <a:r>
              <a:rPr lang="en-US" altLang="zh-CN" sz="2000" dirty="0">
                <a:latin typeface="Times New Roman" panose="02020603050405020304" pitchFamily="18" charset="0"/>
              </a:rPr>
              <a:t>) </a:t>
            </a:r>
            <a:r>
              <a:rPr lang="zh-CN" altLang="en-US" sz="2000" dirty="0">
                <a:latin typeface="Times New Roman" panose="02020603050405020304" pitchFamily="18" charset="0"/>
              </a:rPr>
              <a:t>｝</a:t>
            </a:r>
          </a:p>
        </p:txBody>
      </p:sp>
      <p:pic>
        <p:nvPicPr>
          <p:cNvPr id="4" name="Voic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06400" y="326571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000"/>
    </mc:Choice>
    <mc:Fallback>
      <p:transition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7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笛卡尔积（</a:t>
            </a:r>
            <a:r>
              <a:rPr lang="en-US" altLang="zh-CN" sz="2400" b="1" dirty="0">
                <a:latin typeface="Times New Roman" panose="02020603050405020304" pitchFamily="18" charset="0"/>
              </a:rPr>
              <a:t>Cartesian Product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43001"/>
              </p:ext>
            </p:extLst>
          </p:nvPr>
        </p:nvGraphicFramePr>
        <p:xfrm>
          <a:off x="2711624" y="1549013"/>
          <a:ext cx="6768752" cy="41663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3006666436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1190107230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391007739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72794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15144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13345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53724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95078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4649200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487264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32570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6188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17065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6111284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988489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3190677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240231"/>
              </p:ext>
            </p:extLst>
          </p:nvPr>
        </p:nvGraphicFramePr>
        <p:xfrm>
          <a:off x="2711624" y="1549013"/>
          <a:ext cx="6768752" cy="41663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3006666436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1190107230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391007739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2794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44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3345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724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78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49200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264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570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188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065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11284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88489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90677"/>
                  </a:ext>
                </a:extLst>
              </a:tr>
            </a:tbl>
          </a:graphicData>
        </a:graphic>
      </p:graphicFrame>
      <p:sp>
        <p:nvSpPr>
          <p:cNvPr id="13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3869" y="2142669"/>
            <a:ext cx="7526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元组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416889"/>
              </p:ext>
            </p:extLst>
          </p:nvPr>
        </p:nvGraphicFramePr>
        <p:xfrm>
          <a:off x="2711624" y="1549013"/>
          <a:ext cx="6768752" cy="41663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3006666436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1190107230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391007739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2794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44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3345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724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78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49200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264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570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188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065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11284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88489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90677"/>
                  </a:ext>
                </a:extLst>
              </a:tr>
            </a:tbl>
          </a:graphicData>
        </a:graphic>
      </p:graphicFrame>
      <p:sp>
        <p:nvSpPr>
          <p:cNvPr id="16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66" y="2142669"/>
            <a:ext cx="7526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分量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03712" y="5929617"/>
            <a:ext cx="86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baseline="0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</a:t>
            </a:r>
            <a:endParaRPr lang="zh-CN" altLang="en-US" sz="3200" b="1" baseline="0" dirty="0" smtClean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07968" y="5949280"/>
            <a:ext cx="86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baseline="0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</a:t>
            </a:r>
            <a:endParaRPr lang="zh-CN" altLang="en-US" sz="3200" b="1" baseline="0" dirty="0" smtClean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84232" y="5949280"/>
            <a:ext cx="86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baseline="0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</a:t>
            </a:r>
            <a:endParaRPr lang="zh-CN" altLang="en-US" sz="3200" b="1" baseline="0" dirty="0" smtClean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83547" y="5949280"/>
            <a:ext cx="86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baseline="0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×</a:t>
            </a:r>
            <a:endParaRPr lang="zh-CN" altLang="en-US" sz="3200" b="1" baseline="0" dirty="0" smtClean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25279" y="5921668"/>
            <a:ext cx="86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baseline="0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×</a:t>
            </a:r>
            <a:endParaRPr lang="zh-CN" altLang="en-US" sz="3200" b="1" baseline="0" dirty="0" smtClean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727299" y="2780928"/>
            <a:ext cx="191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baseline="0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12</a:t>
            </a:r>
            <a:r>
              <a:rPr lang="zh-CN" altLang="en-US" sz="3200" b="1" baseline="0" dirty="0" smtClean="0">
                <a:solidFill>
                  <a:srgbClr val="0071C1"/>
                </a:solidFill>
                <a:latin typeface="+mj-ea"/>
                <a:ea typeface="+mj-ea"/>
              </a:rPr>
              <a:t>个</a:t>
            </a:r>
            <a:r>
              <a:rPr lang="zh-CN" altLang="en-US" sz="2000" b="1" baseline="0" dirty="0" smtClean="0">
                <a:latin typeface="+mj-ea"/>
                <a:ea typeface="+mj-ea"/>
              </a:rPr>
              <a:t>元组</a:t>
            </a:r>
            <a:endParaRPr lang="zh-CN" altLang="en-US" sz="2000" b="1" baseline="0" dirty="0" smtClean="0"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912424" y="3642207"/>
            <a:ext cx="191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baseline="0" dirty="0" smtClean="0">
                <a:latin typeface="+mj-ea"/>
                <a:ea typeface="+mj-ea"/>
              </a:rPr>
              <a:t>基数 </a:t>
            </a:r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12</a:t>
            </a:r>
            <a:endParaRPr lang="zh-CN" altLang="en-US" b="1" baseline="0" dirty="0" smtClean="0">
              <a:latin typeface="+mj-ea"/>
              <a:ea typeface="+mj-ea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583065"/>
              </p:ext>
            </p:extLst>
          </p:nvPr>
        </p:nvGraphicFramePr>
        <p:xfrm>
          <a:off x="2711624" y="1549013"/>
          <a:ext cx="6768752" cy="41663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3006666436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1190107230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391007739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2794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44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3345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724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78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49200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264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570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188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065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11284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88489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90677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102381"/>
              </p:ext>
            </p:extLst>
          </p:nvPr>
        </p:nvGraphicFramePr>
        <p:xfrm>
          <a:off x="2711624" y="1549013"/>
          <a:ext cx="6768752" cy="41663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3006666436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1190107230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391007739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2794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44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3345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724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78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49200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264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570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188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065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11284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88489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90677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075911"/>
              </p:ext>
            </p:extLst>
          </p:nvPr>
        </p:nvGraphicFramePr>
        <p:xfrm>
          <a:off x="2711624" y="1549013"/>
          <a:ext cx="6768752" cy="41663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531">
                  <a:extLst>
                    <a:ext uri="{9D8B030D-6E8A-4147-A177-3AD203B41FA5}">
                      <a16:colId xmlns:a16="http://schemas.microsoft.com/office/drawing/2014/main" val="3006666436"/>
                    </a:ext>
                  </a:extLst>
                </a:gridCol>
                <a:gridCol w="2194319">
                  <a:extLst>
                    <a:ext uri="{9D8B030D-6E8A-4147-A177-3AD203B41FA5}">
                      <a16:colId xmlns:a16="http://schemas.microsoft.com/office/drawing/2014/main" val="1190107230"/>
                    </a:ext>
                  </a:extLst>
                </a:gridCol>
                <a:gridCol w="2527902">
                  <a:extLst>
                    <a:ext uri="{9D8B030D-6E8A-4147-A177-3AD203B41FA5}">
                      <a16:colId xmlns:a16="http://schemas.microsoft.com/office/drawing/2014/main" val="391007739"/>
                    </a:ext>
                  </a:extLst>
                </a:gridCol>
              </a:tblGrid>
              <a:tr h="321777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SUPERVISOR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SPECIALITY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en-US" sz="1800" b="1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POSTGRADUATE</a:t>
                      </a:r>
                      <a:endParaRPr lang="zh-CN" sz="2400" b="1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2794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144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33453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724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292725" algn="r"/>
                          <a:tab pos="266700" algn="l"/>
                        </a:tabLs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24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787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49200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张清玫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264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570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18848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计算机专业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0657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lang="zh-CN" sz="3200" b="1" baseline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11284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lang="zh-CN" sz="3200" b="1" baseline="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884892"/>
                  </a:ext>
                </a:extLst>
              </a:tr>
              <a:tr h="32038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刘逸</a:t>
                      </a:r>
                      <a:endParaRPr lang="zh-CN" sz="3200" b="1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7480"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信息专业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1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lang="zh-CN" sz="3200" b="1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90677"/>
                  </a:ext>
                </a:extLst>
              </a:tr>
            </a:tbl>
          </a:graphicData>
        </a:graphic>
      </p:graphicFrame>
      <p:pic>
        <p:nvPicPr>
          <p:cNvPr id="7" name="Voic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265040" y="402378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58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000"/>
    </mc:Choice>
    <mc:Fallback>
      <p:transition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8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18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20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2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22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6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8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/>
      <p:bldP spid="13" grpId="1"/>
      <p:bldP spid="16" grpId="0"/>
      <p:bldP spid="16" grpId="1"/>
      <p:bldP spid="6" grpId="0"/>
      <p:bldP spid="17" grpId="0"/>
      <p:bldP spid="18" grpId="0"/>
      <p:bldP spid="19" grpId="0"/>
      <p:bldP spid="20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2.1.1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关系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关系（</a:t>
            </a:r>
            <a:r>
              <a:rPr lang="en-US" altLang="zh-CN" sz="2400" b="1" dirty="0">
                <a:latin typeface="Times New Roman" panose="02020603050405020304" pitchFamily="18" charset="0"/>
              </a:rPr>
              <a:t>Relation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12776"/>
            <a:ext cx="8985932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000" lvl="1" indent="-342000" algn="just" eaLnBrk="1" hangingPunct="1">
              <a:lnSpc>
                <a:spcPct val="110000"/>
              </a:lnSpc>
              <a:buNone/>
            </a:pP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定义</a:t>
            </a:r>
            <a:r>
              <a:rPr lang="en-US" altLang="zh-CN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2.3 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×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</a:rPr>
              <a:t>×…×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</a:rPr>
              <a:t>子集</a:t>
            </a:r>
            <a:r>
              <a:rPr lang="zh-CN" altLang="en-US" sz="2000" dirty="0">
                <a:latin typeface="Times New Roman" panose="02020603050405020304" pitchFamily="18" charset="0"/>
              </a:rPr>
              <a:t>叫作在域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上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的关系</a:t>
            </a:r>
            <a:r>
              <a:rPr lang="zh-CN" altLang="en-US" sz="2000" dirty="0">
                <a:latin typeface="Times New Roman" panose="02020603050405020304" pitchFamily="18" charset="0"/>
              </a:rPr>
              <a:t>，表示为</a:t>
            </a:r>
          </a:p>
        </p:txBody>
      </p:sp>
      <p:sp>
        <p:nvSpPr>
          <p:cNvPr id="7" name="Text Box 1052"/>
          <p:cNvSpPr txBox="1">
            <a:spLocks noChangeArrowheads="1"/>
          </p:cNvSpPr>
          <p:nvPr/>
        </p:nvSpPr>
        <p:spPr bwMode="auto">
          <a:xfrm>
            <a:off x="2171564" y="1919108"/>
            <a:ext cx="7848871" cy="426335"/>
          </a:xfrm>
          <a:prstGeom prst="rect">
            <a:avLst/>
          </a:prstGeom>
          <a:noFill/>
          <a:ln w="19050">
            <a:solidFill>
              <a:srgbClr val="0071C1"/>
            </a:solidFill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eaLnBrk="1" hangingPunct="1">
              <a:lnSpc>
                <a:spcPct val="12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</a:rPr>
              <a:t>（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D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8" name="Text Box 1052"/>
          <p:cNvSpPr txBox="1">
            <a:spLocks noChangeArrowheads="1"/>
          </p:cNvSpPr>
          <p:nvPr/>
        </p:nvSpPr>
        <p:spPr bwMode="auto">
          <a:xfrm>
            <a:off x="1790588" y="2420888"/>
            <a:ext cx="8985932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2" indent="0" algn="just" eaLnBrk="1" hangingPunct="1">
              <a:buSzPct val="75000"/>
              <a:buNone/>
            </a:pPr>
            <a:r>
              <a:rPr lang="zh-CN" altLang="en-US" dirty="0" smtClean="0">
                <a:latin typeface="Times New Roman" panose="02020603050405020304" pitchFamily="18" charset="0"/>
              </a:rPr>
              <a:t>这里，</a:t>
            </a:r>
            <a:r>
              <a:rPr lang="en-US" altLang="zh-CN" i="1" dirty="0" smtClean="0">
                <a:latin typeface="Times New Roman" panose="02020603050405020304" pitchFamily="18" charset="0"/>
              </a:rPr>
              <a:t>R</a:t>
            </a:r>
            <a:r>
              <a:rPr lang="zh-CN" altLang="en-US" i="1" dirty="0">
                <a:latin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</a:rPr>
              <a:t>关系</a:t>
            </a:r>
            <a:r>
              <a:rPr lang="zh-CN" altLang="en-US" dirty="0" smtClean="0">
                <a:latin typeface="Times New Roman" panose="02020603050405020304" pitchFamily="18" charset="0"/>
              </a:rPr>
              <a:t>名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</a:rPr>
              <a:t>n</a:t>
            </a:r>
            <a:r>
              <a:rPr lang="zh-CN" altLang="en-US" i="1" dirty="0">
                <a:latin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</a:rPr>
              <a:t>关系的目或度（</a:t>
            </a:r>
            <a:r>
              <a:rPr lang="en-US" altLang="zh-CN" dirty="0">
                <a:latin typeface="Times New Roman" panose="02020603050405020304" pitchFamily="18" charset="0"/>
              </a:rPr>
              <a:t>Degree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0" name="Text Box 1052"/>
          <p:cNvSpPr txBox="1">
            <a:spLocks noChangeArrowheads="1"/>
          </p:cNvSpPr>
          <p:nvPr/>
        </p:nvSpPr>
        <p:spPr bwMode="auto">
          <a:xfrm>
            <a:off x="1790588" y="2821794"/>
            <a:ext cx="8985932" cy="298543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algn="just" eaLnBrk="1" hangingPunct="1">
              <a:buSzPct val="75000"/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</a:rPr>
              <a:t>元组</a:t>
            </a:r>
          </a:p>
          <a:p>
            <a:pPr marL="342900" lvl="2" indent="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</a:rPr>
              <a:t>关系</a:t>
            </a:r>
            <a:r>
              <a:rPr lang="zh-CN" altLang="en-US" dirty="0">
                <a:latin typeface="Times New Roman" panose="02020603050405020304" pitchFamily="18" charset="0"/>
              </a:rPr>
              <a:t>中的每个元素是关系中的元组，通常用</a:t>
            </a:r>
            <a:r>
              <a:rPr lang="en-US" altLang="zh-CN" dirty="0">
                <a:latin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</a:rPr>
              <a:t>表示。</a:t>
            </a:r>
          </a:p>
          <a:p>
            <a:pPr marL="342900" lvl="2" indent="-342900" algn="just" eaLnBrk="1" hangingPunct="1">
              <a:buSzPct val="75000"/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Times New Roman" panose="02020603050405020304" pitchFamily="18" charset="0"/>
              </a:rPr>
              <a:t>单元</a:t>
            </a:r>
            <a:r>
              <a:rPr lang="zh-CN" altLang="en-US" dirty="0">
                <a:latin typeface="Times New Roman" panose="02020603050405020304" pitchFamily="18" charset="0"/>
              </a:rPr>
              <a:t>关系与二元关系</a:t>
            </a:r>
          </a:p>
          <a:p>
            <a:pPr marL="342900" lvl="2" indent="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当</a:t>
            </a:r>
            <a:r>
              <a:rPr lang="en-US" altLang="zh-CN" dirty="0">
                <a:latin typeface="Times New Roman" panose="02020603050405020304" pitchFamily="18" charset="0"/>
              </a:rPr>
              <a:t>n=1</a:t>
            </a:r>
            <a:r>
              <a:rPr lang="zh-CN" altLang="en-US" dirty="0">
                <a:latin typeface="Times New Roman" panose="02020603050405020304" pitchFamily="18" charset="0"/>
              </a:rPr>
              <a:t>时，称该关系为单元关系（</a:t>
            </a:r>
            <a:r>
              <a:rPr lang="en-US" altLang="zh-CN" dirty="0">
                <a:latin typeface="Times New Roman" panose="02020603050405020304" pitchFamily="18" charset="0"/>
              </a:rPr>
              <a:t>Unary relation</a:t>
            </a:r>
            <a:r>
              <a:rPr lang="zh-CN" altLang="en-US" dirty="0" smtClean="0">
                <a:latin typeface="Times New Roman" panose="02020603050405020304" pitchFamily="18" charset="0"/>
              </a:rPr>
              <a:t>）或</a:t>
            </a:r>
            <a:r>
              <a:rPr lang="zh-CN" altLang="en-US" dirty="0">
                <a:latin typeface="Times New Roman" panose="02020603050405020304" pitchFamily="18" charset="0"/>
              </a:rPr>
              <a:t>一元关系                             </a:t>
            </a:r>
          </a:p>
          <a:p>
            <a:pPr marL="342900" lvl="2" indent="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当</a:t>
            </a:r>
            <a:r>
              <a:rPr lang="en-US" altLang="zh-CN" dirty="0">
                <a:latin typeface="Times New Roman" panose="02020603050405020304" pitchFamily="18" charset="0"/>
              </a:rPr>
              <a:t>n=2</a:t>
            </a:r>
            <a:r>
              <a:rPr lang="zh-CN" altLang="en-US" dirty="0">
                <a:latin typeface="Times New Roman" panose="02020603050405020304" pitchFamily="18" charset="0"/>
              </a:rPr>
              <a:t>时，称该关系为二元关系（</a:t>
            </a:r>
            <a:r>
              <a:rPr lang="en-US" altLang="zh-CN" dirty="0">
                <a:latin typeface="Times New Roman" panose="02020603050405020304" pitchFamily="18" charset="0"/>
              </a:rPr>
              <a:t>Binary relation</a:t>
            </a:r>
            <a:r>
              <a:rPr lang="zh-CN" altLang="en-US" dirty="0" smtClean="0">
                <a:latin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marL="342000" lvl="2" indent="-342900" algn="just" eaLnBrk="1" hangingPunct="1">
              <a:buSzPct val="7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</a:rPr>
              <a:t>关系的表示</a:t>
            </a:r>
          </a:p>
          <a:p>
            <a:pPr marL="342900" lvl="2" indent="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关系也是一个二维</a:t>
            </a:r>
            <a:r>
              <a:rPr lang="zh-CN" altLang="en-US" dirty="0" smtClean="0">
                <a:latin typeface="Times New Roman" panose="02020603050405020304" pitchFamily="18" charset="0"/>
              </a:rPr>
              <a:t>表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marL="342900" lvl="2" indent="342900" algn="just" eaLnBrk="1" hangingPunct="1"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</a:rPr>
              <a:t>表</a:t>
            </a:r>
            <a:r>
              <a:rPr lang="zh-CN" altLang="en-US" dirty="0">
                <a:latin typeface="Times New Roman" panose="02020603050405020304" pitchFamily="18" charset="0"/>
              </a:rPr>
              <a:t>的每行对应一个</a:t>
            </a:r>
            <a:r>
              <a:rPr lang="zh-CN" altLang="en-US" dirty="0" smtClean="0">
                <a:latin typeface="Times New Roman" panose="02020603050405020304" pitchFamily="18" charset="0"/>
              </a:rPr>
              <a:t>元组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</a:rPr>
              <a:t>表</a:t>
            </a:r>
            <a:r>
              <a:rPr lang="zh-CN" altLang="en-US" dirty="0">
                <a:latin typeface="Times New Roman" panose="02020603050405020304" pitchFamily="18" charset="0"/>
              </a:rPr>
              <a:t>的</a:t>
            </a:r>
            <a:r>
              <a:rPr lang="zh-CN" altLang="en-US" dirty="0" smtClean="0">
                <a:latin typeface="Times New Roman" panose="02020603050405020304" pitchFamily="18" charset="0"/>
              </a:rPr>
              <a:t>每列</a:t>
            </a:r>
            <a:r>
              <a:rPr lang="zh-CN" altLang="en-US" dirty="0">
                <a:latin typeface="Times New Roman" panose="02020603050405020304" pitchFamily="18" charset="0"/>
              </a:rPr>
              <a:t>对应一个</a:t>
            </a:r>
            <a:r>
              <a:rPr lang="zh-CN" altLang="en-US" dirty="0" smtClean="0">
                <a:latin typeface="Times New Roman" panose="02020603050405020304" pitchFamily="18" charset="0"/>
              </a:rPr>
              <a:t>域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" name="Voice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441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3000"/>
    </mc:Choice>
    <mc:Fallback>
      <p:transition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128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2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13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" grpId="0"/>
      <p:bldP spid="24" grpId="0"/>
      <p:bldP spid="7" grpId="0" animBg="1"/>
      <p:bldP spid="8" grpId="0"/>
      <p:bldP spid="10" grpId="0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2557</TotalTime>
  <Pages>0</Pages>
  <Words>2413</Words>
  <Characters>0</Characters>
  <Application>Microsoft Office PowerPoint</Application>
  <DocSecurity>0</DocSecurity>
  <PresentationFormat>宽屏</PresentationFormat>
  <Lines>0</Lines>
  <Paragraphs>695</Paragraphs>
  <Slides>23</Slides>
  <Notes>1</Notes>
  <HiddenSlides>0</HiddenSlides>
  <MMClips>21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Symbol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352</cp:revision>
  <dcterms:created xsi:type="dcterms:W3CDTF">2014-10-22T07:43:12Z</dcterms:created>
  <dcterms:modified xsi:type="dcterms:W3CDTF">2018-09-22T10:39:23Z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